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4" r:id="rId2"/>
    <p:sldId id="260" r:id="rId3"/>
    <p:sldId id="257" r:id="rId4"/>
    <p:sldId id="287" r:id="rId5"/>
    <p:sldId id="375" r:id="rId6"/>
    <p:sldId id="380" r:id="rId7"/>
    <p:sldId id="258" r:id="rId8"/>
    <p:sldId id="381" r:id="rId9"/>
    <p:sldId id="383" r:id="rId10"/>
    <p:sldId id="395" r:id="rId11"/>
    <p:sldId id="396" r:id="rId12"/>
    <p:sldId id="399" r:id="rId13"/>
    <p:sldId id="397" r:id="rId14"/>
  </p:sldIdLst>
  <p:sldSz cx="9144000" cy="6858000" type="screen4x3"/>
  <p:notesSz cx="6858000" cy="9144000"/>
  <p:custDataLst>
    <p:tags r:id="rId15"/>
  </p:custDataLst>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66"/>
    <p:restoredTop sz="94713"/>
  </p:normalViewPr>
  <p:slideViewPr>
    <p:cSldViewPr showGuides="1">
      <p:cViewPr varScale="1">
        <p:scale>
          <a:sx n="108" d="100"/>
          <a:sy n="108" d="100"/>
        </p:scale>
        <p:origin x="-1704" y="-78"/>
      </p:cViewPr>
      <p:guideLst>
        <p:guide orient="horz" pos="2151"/>
        <p:guide pos="2849"/>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273410" name="Rectangle 2"/>
          <p:cNvSpPr>
            <a:spLocks noGrp="1" noRot="1" noChangeArrowheads="1"/>
          </p:cNvSpPr>
          <p:nvPr>
            <p:ph type="ctrTitle"/>
          </p:nvPr>
        </p:nvSpPr>
        <p:spPr>
          <a:xfrm>
            <a:off x="685800" y="2286000"/>
            <a:ext cx="7772400" cy="1143000"/>
          </a:xfrm>
        </p:spPr>
        <p:txBody>
          <a:bodyPr/>
          <a:lstStyle>
            <a:lvl1pPr>
              <a:defRPr/>
            </a:lvl1pPr>
          </a:lstStyle>
          <a:p>
            <a:r>
              <a:rPr lang="zh-CN" altLang="en-US"/>
              <a:t>单击此处编辑母版标题样式</a:t>
            </a:r>
          </a:p>
        </p:txBody>
      </p:sp>
      <p:sp>
        <p:nvSpPr>
          <p:cNvPr id="273411" name="Rectangle 3"/>
          <p:cNvSpPr>
            <a:spLocks noGrp="1" noRot="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r>
              <a:rPr lang="zh-CN" altLang="en-US"/>
              <a:t>单击此处编辑母版副标题样式</a:t>
            </a:r>
          </a:p>
        </p:txBody>
      </p:sp>
      <p:sp>
        <p:nvSpPr>
          <p:cNvPr id="7" name="Rectangle 4"/>
          <p:cNvSpPr>
            <a:spLocks noGrp="1" noChangeArrowheads="1"/>
          </p:cNvSpPr>
          <p:nvPr>
            <p:ph type="dt" sz="half" idx="2"/>
          </p:nvPr>
        </p:nvSpPr>
        <p:spPr bwMode="auto">
          <a:xfrm>
            <a:off x="301625" y="6245225"/>
            <a:ext cx="2289175" cy="476250"/>
          </a:xfrm>
          <a:prstGeom prst="rect">
            <a:avLst/>
          </a:prstGeom>
          <a:ln>
            <a:miter lim="800000"/>
          </a:ln>
        </p:spPr>
        <p:txBody>
          <a:bodyPr vert="horz" wrap="square" lIns="91440" tIns="45720" rIns="91440" bIns="45720" numCol="1" anchor="t" anchorCtr="0" compatLnSpc="1"/>
          <a:lstStyle>
            <a:lvl1pPr>
              <a:defRPr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t" anchorCtr="0" compatLnSpc="1"/>
          <a:lstStyle>
            <a:lvl1pPr>
              <a:defRPr smtClean="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Rectangle 6"/>
          <p:cNvSpPr>
            <a:spLocks noGrp="1" noChangeArrowheads="1"/>
          </p:cNvSpPr>
          <p:nvPr>
            <p:ph type="sldNum" sz="quarter" idx="4"/>
          </p:nvPr>
        </p:nvSpPr>
        <p:spPr bwMode="auto">
          <a:xfrm>
            <a:off x="6553200" y="6245225"/>
            <a:ext cx="2289175" cy="476250"/>
          </a:xfrm>
          <a:prstGeom prst="rect">
            <a:avLst/>
          </a:prstGeom>
          <a:ln>
            <a:miter lim="800000"/>
          </a:ln>
        </p:spPr>
        <p:txBody>
          <a:bodyPr vert="horz" wrap="square" lIns="91440" tIns="45720" rIns="91440" bIns="45720" numCol="1" anchor="t" anchorCtr="0" compatLnSpc="1"/>
          <a:lstStyle/>
          <a:p>
            <a:pPr algn="r" eaLnBrk="1" hangingPunct="1"/>
            <a:fld id="{9A0DB2DC-4C9A-4742-B13C-FB6460FD3503}" type="slidenum">
              <a:rPr lang="zh-CN" altLang="en-US"/>
              <a:pPr algn="r" eaLnBrk="1" hangingPunct="1"/>
              <a:t>‹#›</a:t>
            </a:fld>
            <a:endParaRPr lang="zh-CN" altLang="en-US"/>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7" cy="548957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301625" y="609600"/>
            <a:ext cx="6253163" cy="548957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301625"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cstate="print"/>
          <a:stretch>
            <a:fillRect/>
          </a:stretch>
        </a:blipFill>
        <a:effectLst/>
      </p:bgPr>
    </p:bg>
    <p:spTree>
      <p:nvGrpSpPr>
        <p:cNvPr id="1" name=""/>
        <p:cNvGrpSpPr/>
        <p:nvPr/>
      </p:nvGrpSpPr>
      <p:grpSpPr>
        <a:xfrm>
          <a:off x="0" y="0"/>
          <a:ext cx="0" cy="0"/>
          <a:chOff x="0" y="0"/>
          <a:chExt cx="0" cy="0"/>
        </a:xfrm>
      </p:grpSpPr>
      <p:sp>
        <p:nvSpPr>
          <p:cNvPr id="272386" name="Rectangle 2"/>
          <p:cNvSpPr>
            <a:spLocks noGrp="1" noRot="1"/>
          </p:cNvSpPr>
          <p:nvPr>
            <p:ph type="title"/>
          </p:nvPr>
        </p:nvSpPr>
        <p:spPr>
          <a:xfrm>
            <a:off x="301625" y="609600"/>
            <a:ext cx="8540750" cy="1143000"/>
          </a:xfrm>
          <a:prstGeom prst="rect">
            <a:avLst/>
          </a:prstGeom>
          <a:noFill/>
          <a:ln w="9525">
            <a:noFill/>
          </a:ln>
        </p:spPr>
        <p:txBody>
          <a:bodyPr anchor="ctr" anchorCtr="0"/>
          <a:lstStyle/>
          <a:p>
            <a:pPr lvl="0"/>
            <a:r>
              <a:rPr lang="zh-CN" altLang="en-US"/>
              <a:t>单击此处编辑母版标题样式</a:t>
            </a:r>
          </a:p>
        </p:txBody>
      </p:sp>
      <p:sp>
        <p:nvSpPr>
          <p:cNvPr id="272387" name="Rectangle 3"/>
          <p:cNvSpPr>
            <a:spLocks noGrp="1" noRot="1"/>
          </p:cNvSpPr>
          <p:nvPr>
            <p:ph type="body" idx="1"/>
          </p:nvPr>
        </p:nvSpPr>
        <p:spPr>
          <a:xfrm>
            <a:off x="301625" y="1905000"/>
            <a:ext cx="8540750" cy="4194175"/>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72388" name="Rectangle 4"/>
          <p:cNvSpPr>
            <a:spLocks noGrp="1" noChangeArrowheads="1"/>
          </p:cNvSpPr>
          <p:nvPr>
            <p:ph type="dt" sz="half" idx="2"/>
          </p:nvPr>
        </p:nvSpPr>
        <p:spPr bwMode="auto">
          <a:xfrm>
            <a:off x="301625" y="6245225"/>
            <a:ext cx="2289175" cy="476250"/>
          </a:xfrm>
          <a:prstGeom prst="rect">
            <a:avLst/>
          </a:prstGeom>
          <a:noFill/>
          <a:ln w="9525">
            <a:noFill/>
            <a:miter lim="800000"/>
          </a:ln>
          <a:effectLst/>
        </p:spPr>
        <p:txBody>
          <a:bodyPr vert="horz" wrap="square" lIns="91440" tIns="45720" rIns="91440" bIns="45720" numCol="1" anchor="t" anchorCtr="0" compatLnSpc="1"/>
          <a:lstStyle>
            <a:lvl1pPr>
              <a:defRPr sz="1400" smtClean="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238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smtClean="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2390" name="Rectangle 6"/>
          <p:cNvSpPr>
            <a:spLocks noGrp="1" noChangeArrowheads="1"/>
          </p:cNvSpPr>
          <p:nvPr>
            <p:ph type="sldNum" sz="quarter" idx="4"/>
          </p:nvPr>
        </p:nvSpPr>
        <p:spPr bwMode="auto">
          <a:xfrm>
            <a:off x="6553200" y="6245225"/>
            <a:ext cx="2289175"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zh-CN" altLang="en-US">
                <a:latin typeface="Arial" panose="020B0604020202020204" pitchFamily="34" charset="0"/>
              </a:rPr>
              <a:pPr lvl="0" eaLnBrk="1" hangingPunct="1"/>
              <a:t>‹#›</a:t>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2386"/>
                                        </p:tgtEl>
                                        <p:attrNameLst>
                                          <p:attrName>style.visibility</p:attrName>
                                        </p:attrNameLst>
                                      </p:cBhvr>
                                      <p:to>
                                        <p:strVal val="visible"/>
                                      </p:to>
                                    </p:set>
                                    <p:animEffect transition="in" filter="fade">
                                      <p:cBhvr>
                                        <p:cTn id="7" dur="2000"/>
                                        <p:tgtEl>
                                          <p:spTgt spid="2723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2387"/>
                                        </p:tgtEl>
                                        <p:attrNameLst>
                                          <p:attrName>style.visibility</p:attrName>
                                        </p:attrNameLst>
                                      </p:cBhvr>
                                      <p:to>
                                        <p:strVal val="visible"/>
                                      </p:to>
                                    </p:set>
                                    <p:animEffect transition="in" filter="fade">
                                      <p:cBhvr>
                                        <p:cTn id="10" dur="2000"/>
                                        <p:tgtEl>
                                          <p:spTgt spid="272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6" grpId="0"/>
      <p:bldP spid="272387" grpId="0">
        <p:tmplLst>
          <p:tmpl>
            <p:tnLst>
              <p:par>
                <p:cTn presetID="10" presetClass="entr" presetSubtype="0" fill="hold" nodeType="withEffect">
                  <p:stCondLst>
                    <p:cond delay="0"/>
                  </p:stCondLst>
                  <p:childTnLst>
                    <p:set>
                      <p:cBhvr>
                        <p:cTn dur="1" fill="hold">
                          <p:stCondLst>
                            <p:cond delay="0"/>
                          </p:stCondLst>
                        </p:cTn>
                        <p:tgtEl>
                          <p:spTgt spid="272387"/>
                        </p:tgtEl>
                        <p:attrNameLst>
                          <p:attrName>style.visibility</p:attrName>
                        </p:attrNameLst>
                      </p:cBhvr>
                      <p:to>
                        <p:strVal val="visible"/>
                      </p:to>
                    </p:set>
                    <p:animEffect transition="in" filter="fade">
                      <p:cBhvr>
                        <p:cTn dur="2000"/>
                        <p:tgtEl>
                          <p:spTgt spid="272387"/>
                        </p:tgtEl>
                      </p:cBhvr>
                    </p:animEffect>
                  </p:childTnLst>
                </p:cTn>
              </p:par>
            </p:tnLst>
          </p:tmpl>
        </p:tmplLst>
      </p:bldP>
    </p:bld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85000"/>
        <a:buFont typeface="Wingdings" panose="05000000000000000000" pitchFamily="2" charset="2"/>
        <a:buChar char="v"/>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vl6pPr marL="25146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6pPr>
      <a:lvl7pPr marL="29718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7pPr>
      <a:lvl8pPr marL="34290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8pPr>
      <a:lvl9pPr marL="38862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p:cNvSpPr>
          <p:nvPr>
            <p:ph type="title"/>
          </p:nvPr>
        </p:nvSpPr>
        <p:spPr>
          <a:xfrm>
            <a:off x="684213" y="0"/>
            <a:ext cx="7847012" cy="692150"/>
          </a:xfrm>
          <a:ln/>
        </p:spPr>
        <p:txBody>
          <a:bodyPr vert="horz" wrap="square" lIns="91440" tIns="45720" rIns="91440" bIns="45720" anchor="ctr" anchorCtr="0"/>
          <a:lstStyle/>
          <a:p>
            <a:pPr eaLnBrk="1" hangingPunct="1"/>
            <a:r>
              <a:rPr lang="zh-CN" altLang="en-US" sz="4800" b="1">
                <a:solidFill>
                  <a:srgbClr val="000000"/>
                </a:solidFill>
                <a:latin typeface="华文中宋" pitchFamily="2" charset="-122"/>
                <a:ea typeface="华文中宋" pitchFamily="2" charset="-122"/>
              </a:rPr>
              <a:t>启    事</a:t>
            </a:r>
            <a:endParaRPr lang="zh-CN" altLang="en-US" sz="4800">
              <a:solidFill>
                <a:srgbClr val="000000"/>
              </a:solidFill>
            </a:endParaRPr>
          </a:p>
        </p:txBody>
      </p:sp>
      <p:sp>
        <p:nvSpPr>
          <p:cNvPr id="13314" name="Rectangle 3"/>
          <p:cNvSpPr>
            <a:spLocks noGrp="1" noRot="1"/>
          </p:cNvSpPr>
          <p:nvPr>
            <p:ph idx="1"/>
          </p:nvPr>
        </p:nvSpPr>
        <p:spPr>
          <a:xfrm>
            <a:off x="250825" y="908050"/>
            <a:ext cx="8642350" cy="6092825"/>
          </a:xfrm>
          <a:ln/>
        </p:spPr>
        <p:txBody>
          <a:bodyPr vert="horz" wrap="square" lIns="91440" tIns="45720" rIns="91440" bIns="45720" anchor="t" anchorCtr="0"/>
          <a:lstStyle/>
          <a:p>
            <a:pPr eaLnBrk="1" hangingPunct="1">
              <a:buNone/>
            </a:pPr>
            <a:r>
              <a:rPr lang="zh-CN" altLang="en-US" sz="4000" b="1">
                <a:solidFill>
                  <a:srgbClr val="000000"/>
                </a:solidFill>
                <a:latin typeface="华文中宋" pitchFamily="2" charset="-122"/>
                <a:ea typeface="华文中宋" pitchFamily="2" charset="-122"/>
              </a:rPr>
              <a:t>一、启事的概念</a:t>
            </a:r>
            <a:r>
              <a:rPr lang="zh-CN" altLang="en-US">
                <a:solidFill>
                  <a:srgbClr val="8080D8"/>
                </a:solidFill>
                <a:latin typeface="华文中宋" pitchFamily="2" charset="-122"/>
                <a:ea typeface="华文中宋" pitchFamily="2" charset="-122"/>
              </a:rPr>
              <a:t> </a:t>
            </a:r>
          </a:p>
          <a:p>
            <a:pPr eaLnBrk="1" hangingPunct="1">
              <a:buNone/>
            </a:pPr>
            <a:endParaRPr lang="zh-CN" altLang="en-US" sz="1800">
              <a:solidFill>
                <a:srgbClr val="8080D8"/>
              </a:solidFill>
              <a:latin typeface="华文中宋" pitchFamily="2" charset="-122"/>
              <a:ea typeface="华文中宋" pitchFamily="2" charset="-122"/>
            </a:endParaRPr>
          </a:p>
          <a:p>
            <a:pPr eaLnBrk="1" hangingPunct="1">
              <a:buNone/>
            </a:pPr>
            <a:r>
              <a:rPr lang="zh-CN" altLang="en-US" b="1">
                <a:solidFill>
                  <a:srgbClr val="A50021"/>
                </a:solidFill>
                <a:latin typeface="隶书" pitchFamily="49" charset="-122"/>
                <a:ea typeface="隶书" pitchFamily="49" charset="-122"/>
              </a:rPr>
              <a:t>启事是社会团体或个人公开向公众说明或请求协助办理某件事情所撰写的应用文书。</a:t>
            </a:r>
          </a:p>
          <a:p>
            <a:pPr eaLnBrk="1" hangingPunct="1">
              <a:buNone/>
            </a:pPr>
            <a:r>
              <a:rPr lang="zh-CN" altLang="en-US" b="1">
                <a:solidFill>
                  <a:srgbClr val="000000"/>
                </a:solidFill>
                <a:latin typeface="华文细黑" pitchFamily="2" charset="-122"/>
                <a:ea typeface="黑体" panose="02010609060101010101" pitchFamily="49" charset="-122"/>
              </a:rPr>
              <a:t>“</a:t>
            </a:r>
            <a:r>
              <a:rPr lang="zh-CN" altLang="en-US" b="1">
                <a:solidFill>
                  <a:srgbClr val="000000"/>
                </a:solidFill>
                <a:latin typeface="黑体" panose="02010609060101010101" pitchFamily="49" charset="-122"/>
                <a:ea typeface="黑体" panose="02010609060101010101" pitchFamily="49" charset="-122"/>
              </a:rPr>
              <a:t>启</a:t>
            </a:r>
            <a:r>
              <a:rPr lang="zh-CN" altLang="en-US" b="1">
                <a:solidFill>
                  <a:srgbClr val="000000"/>
                </a:solidFill>
                <a:latin typeface="华文细黑" pitchFamily="2" charset="-122"/>
                <a:ea typeface="黑体" panose="02010609060101010101" pitchFamily="49" charset="-122"/>
              </a:rPr>
              <a:t>”</a:t>
            </a:r>
            <a:r>
              <a:rPr lang="zh-CN" altLang="en-US" b="1">
                <a:solidFill>
                  <a:srgbClr val="000000"/>
                </a:solidFill>
                <a:latin typeface="黑体" panose="02010609060101010101" pitchFamily="49" charset="-122"/>
                <a:ea typeface="黑体" panose="02010609060101010101" pitchFamily="49" charset="-122"/>
              </a:rPr>
              <a:t>是公开陈述的意思，</a:t>
            </a:r>
            <a:r>
              <a:rPr lang="zh-CN" altLang="en-US" b="1">
                <a:solidFill>
                  <a:srgbClr val="000000"/>
                </a:solidFill>
                <a:latin typeface="华文细黑" pitchFamily="2" charset="-122"/>
                <a:ea typeface="黑体" panose="02010609060101010101" pitchFamily="49" charset="-122"/>
              </a:rPr>
              <a:t>“</a:t>
            </a:r>
            <a:r>
              <a:rPr lang="zh-CN" altLang="en-US" b="1">
                <a:solidFill>
                  <a:srgbClr val="000000"/>
                </a:solidFill>
                <a:latin typeface="黑体" panose="02010609060101010101" pitchFamily="49" charset="-122"/>
                <a:ea typeface="黑体" panose="02010609060101010101" pitchFamily="49" charset="-122"/>
              </a:rPr>
              <a:t>事</a:t>
            </a:r>
            <a:r>
              <a:rPr lang="zh-CN" altLang="en-US" b="1">
                <a:solidFill>
                  <a:srgbClr val="000000"/>
                </a:solidFill>
                <a:latin typeface="华文细黑" pitchFamily="2" charset="-122"/>
                <a:ea typeface="黑体" panose="02010609060101010101" pitchFamily="49" charset="-122"/>
              </a:rPr>
              <a:t>”</a:t>
            </a:r>
            <a:r>
              <a:rPr lang="zh-CN" altLang="en-US" b="1">
                <a:solidFill>
                  <a:srgbClr val="000000"/>
                </a:solidFill>
                <a:latin typeface="黑体" panose="02010609060101010101" pitchFamily="49" charset="-122"/>
                <a:ea typeface="黑体" panose="02010609060101010101" pitchFamily="49" charset="-122"/>
              </a:rPr>
              <a:t>是事情。</a:t>
            </a:r>
          </a:p>
          <a:p>
            <a:pPr eaLnBrk="1" hangingPunct="1">
              <a:buNone/>
            </a:pPr>
            <a:r>
              <a:rPr lang="zh-CN" altLang="en-US" b="1">
                <a:solidFill>
                  <a:srgbClr val="000099"/>
                </a:solidFill>
                <a:latin typeface="隶书" pitchFamily="49" charset="-122"/>
                <a:ea typeface="隶书" pitchFamily="49" charset="-122"/>
              </a:rPr>
              <a:t>启事，顾名思义就是公开陈述有关事项，期请公众予以协助。它可以张贴在允许张贴的公共场所，也可以刊登在报刊杂志上，或由电台、电视台播出。</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460" y="476885"/>
            <a:ext cx="8540750" cy="1143000"/>
          </a:xfrm>
        </p:spPr>
        <p:txBody>
          <a:bodyPr/>
          <a:lstStyle/>
          <a:p>
            <a:pPr marL="0" marR="0" indent="0" algn="ctr" defTabSz="914400" rtl="0" eaLnBrk="0" fontAlgn="base" latinLnBrk="0" hangingPunct="0">
              <a:lnSpc>
                <a:spcPct val="100000"/>
              </a:lnSpc>
              <a:spcBef>
                <a:spcPct val="0"/>
              </a:spcBef>
              <a:spcAft>
                <a:spcPct val="0"/>
              </a:spcAft>
              <a:buClrTx/>
              <a:buSzTx/>
              <a:buFontTx/>
              <a:buNone/>
            </a:pPr>
            <a:r>
              <a:rPr kumimoji="0" lang="zh-CN" altLang="en-US" sz="4000" i="0" u="none" strike="noStrike" kern="0" cap="none" spc="0" normalizeH="0" baseline="0" noProof="1">
                <a:solidFill>
                  <a:schemeClr val="tx2"/>
                </a:solidFill>
                <a:uFillTx/>
                <a:latin typeface="+mn-ea"/>
                <a:ea typeface="+mn-ea"/>
                <a:cs typeface="+mj-cs"/>
              </a:rPr>
              <a:t>案例</a:t>
            </a:r>
            <a:r>
              <a:rPr kumimoji="0" lang="en-US" altLang="zh-CN" sz="4000" i="0" u="none" strike="noStrike" kern="0" cap="none" spc="0" normalizeH="0" baseline="0" noProof="1">
                <a:solidFill>
                  <a:schemeClr val="tx2"/>
                </a:solidFill>
                <a:uFillTx/>
                <a:latin typeface="+mn-ea"/>
                <a:ea typeface="+mn-ea"/>
                <a:cs typeface="+mj-cs"/>
              </a:rPr>
              <a:t>1</a:t>
            </a:r>
          </a:p>
        </p:txBody>
      </p:sp>
      <p:sp>
        <p:nvSpPr>
          <p:cNvPr id="3" name="内容占位符 2"/>
          <p:cNvSpPr>
            <a:spLocks noGrp="1"/>
          </p:cNvSpPr>
          <p:nvPr>
            <p:ph idx="1"/>
          </p:nvPr>
        </p:nvSpPr>
        <p:spPr>
          <a:xfrm>
            <a:off x="301625" y="1557020"/>
            <a:ext cx="8540750" cy="4194175"/>
          </a:xfrm>
        </p:spPr>
        <p:txBody>
          <a:bodyPr/>
          <a:lstStyle/>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en-US" altLang="zh-CN" sz="3200" b="0" i="0" u="none" strike="noStrike" kern="0" cap="none" spc="0" normalizeH="0" baseline="0" noProof="1">
                <a:solidFill>
                  <a:schemeClr val="tx1"/>
                </a:solidFill>
                <a:latin typeface="+mn-lt"/>
                <a:ea typeface="+mn-ea"/>
                <a:cs typeface="+mn-cs"/>
              </a:rPr>
              <a:t>    2022</a:t>
            </a:r>
            <a:r>
              <a:rPr kumimoji="0" lang="zh-CN" altLang="en-US" sz="3200" b="0" i="0" u="none" strike="noStrike" kern="0" cap="none" spc="0" normalizeH="0" baseline="0" noProof="1">
                <a:solidFill>
                  <a:schemeClr val="tx1"/>
                </a:solidFill>
                <a:latin typeface="+mn-lt"/>
                <a:ea typeface="+mn-ea"/>
                <a:cs typeface="+mn-cs"/>
              </a:rPr>
              <a:t>年</a:t>
            </a:r>
            <a:r>
              <a:rPr kumimoji="0" lang="en-US" altLang="zh-CN" sz="3200" b="0" i="0" u="none" strike="noStrike" kern="0" cap="none" spc="0" normalizeH="0" baseline="0" noProof="1">
                <a:solidFill>
                  <a:schemeClr val="tx1"/>
                </a:solidFill>
                <a:latin typeface="+mn-lt"/>
                <a:ea typeface="+mn-ea"/>
                <a:cs typeface="+mn-cs"/>
              </a:rPr>
              <a:t>6</a:t>
            </a:r>
            <a:r>
              <a:rPr kumimoji="0" lang="zh-CN" altLang="en-US" sz="3200" b="0" i="0" u="none" strike="noStrike" kern="0" cap="none" spc="0" normalizeH="0" baseline="0" noProof="1">
                <a:solidFill>
                  <a:schemeClr val="tx1"/>
                </a:solidFill>
                <a:latin typeface="+mn-lt"/>
                <a:ea typeface="+mn-ea"/>
                <a:cs typeface="+mn-cs"/>
              </a:rPr>
              <a:t>月</a:t>
            </a:r>
            <a:r>
              <a:rPr kumimoji="0" lang="en-US" altLang="zh-CN" sz="3200" b="0" i="0" u="none" strike="noStrike" kern="0" cap="none" spc="0" normalizeH="0" baseline="0" noProof="1">
                <a:solidFill>
                  <a:schemeClr val="tx1"/>
                </a:solidFill>
                <a:latin typeface="+mn-lt"/>
                <a:ea typeface="+mn-ea"/>
                <a:cs typeface="+mn-cs"/>
              </a:rPr>
              <a:t>16</a:t>
            </a:r>
            <a:r>
              <a:rPr kumimoji="0" lang="zh-CN" altLang="en-US" sz="3200" b="0" i="0" u="none" strike="noStrike" kern="0" cap="none" spc="0" normalizeH="0" baseline="0" noProof="1">
                <a:solidFill>
                  <a:schemeClr val="tx1"/>
                </a:solidFill>
                <a:latin typeface="+mn-lt"/>
                <a:ea typeface="+mn-ea"/>
                <a:cs typeface="+mn-cs"/>
              </a:rPr>
              <a:t>日</a:t>
            </a:r>
            <a:r>
              <a:rPr kumimoji="0" lang="zh-CN" altLang="en-US" sz="2800" b="1" i="0" u="none" strike="noStrike" kern="0" cap="none" spc="0" normalizeH="0" baseline="0" noProof="1">
                <a:solidFill>
                  <a:schemeClr val="tx1"/>
                </a:solidFill>
                <a:uFillTx/>
                <a:latin typeface="+mn-lt"/>
                <a:ea typeface="+mn-ea"/>
                <a:cs typeface="+mn-cs"/>
              </a:rPr>
              <a:t>王阳在打篮球的时候把一件黑色夹克放在了篮球场边上，结果打完篮球后忘记穿上，再去找的时候已经不见了，他写了一份寻物启事张贴在学校的张贴栏，你看看有什么问题：</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endParaRPr kumimoji="0" lang="zh-CN" altLang="en-US" sz="3200" b="0" i="0" u="none" strike="noStrike" kern="0" cap="none" spc="0" normalizeH="0" baseline="0" noProof="1">
              <a:solidFill>
                <a:schemeClr val="tx1"/>
              </a:solidFill>
              <a:latin typeface="+mn-lt"/>
              <a:ea typeface="+mn-ea"/>
              <a:cs typeface="+mn-cs"/>
            </a:endParaRP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3200" b="0" i="0" u="none" strike="noStrike" kern="0" cap="none" spc="0" normalizeH="0" baseline="0" noProof="1">
                <a:solidFill>
                  <a:schemeClr val="tx1"/>
                </a:solidFill>
                <a:latin typeface="+mn-lt"/>
                <a:ea typeface="+mn-ea"/>
                <a:cs typeface="+mn-cs"/>
              </a:rPr>
              <a:t>     </a:t>
            </a:r>
            <a:r>
              <a:rPr kumimoji="0" lang="zh-CN" altLang="en-US" sz="3200" b="0" i="0" u="none" strike="noStrike" kern="0" cap="none" spc="0" normalizeH="0" baseline="0" noProof="1">
                <a:solidFill>
                  <a:srgbClr val="FF0000"/>
                </a:solidFill>
                <a:uFillTx/>
                <a:latin typeface="+mn-lt"/>
                <a:ea typeface="+mn-ea"/>
                <a:cs typeface="+mn-cs"/>
              </a:rPr>
              <a:t>哪位同学拣到一件衣服，请交还给王阳。</a:t>
            </a:r>
          </a:p>
          <a:p>
            <a:pPr marL="0" marR="0" indent="0" algn="ctr"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en-US" altLang="zh-CN" sz="3200" b="0" i="0" u="none" strike="noStrike" kern="0" cap="none" spc="0" normalizeH="0" baseline="0" noProof="1">
                <a:solidFill>
                  <a:srgbClr val="FF0000"/>
                </a:solidFill>
                <a:uFillTx/>
                <a:latin typeface="+mn-lt"/>
                <a:ea typeface="+mn-ea"/>
                <a:cs typeface="+mn-cs"/>
              </a:rPr>
              <a:t>                                  2022</a:t>
            </a:r>
            <a:r>
              <a:rPr kumimoji="0" lang="zh-CN" altLang="en-US" sz="3200" b="0" i="0" u="none" strike="noStrike" kern="0" cap="none" spc="0" normalizeH="0" baseline="0" noProof="1">
                <a:solidFill>
                  <a:srgbClr val="FF0000"/>
                </a:solidFill>
                <a:uFillTx/>
                <a:latin typeface="+mn-lt"/>
                <a:ea typeface="+mn-ea"/>
                <a:cs typeface="+mn-cs"/>
              </a:rPr>
              <a:t>年</a:t>
            </a:r>
            <a:r>
              <a:rPr kumimoji="0" lang="en-US" altLang="zh-CN" sz="3200" b="0" i="0" u="none" strike="noStrike" kern="0" cap="none" spc="0" normalizeH="0" baseline="0" noProof="1">
                <a:solidFill>
                  <a:srgbClr val="FF0000"/>
                </a:solidFill>
                <a:uFillTx/>
                <a:latin typeface="+mn-lt"/>
                <a:ea typeface="+mn-ea"/>
                <a:cs typeface="+mn-cs"/>
              </a:rPr>
              <a:t>6</a:t>
            </a:r>
            <a:r>
              <a:rPr kumimoji="0" lang="zh-CN" altLang="en-US" sz="3200" b="0" i="0" u="none" strike="noStrike" kern="0" cap="none" spc="0" normalizeH="0" baseline="0" noProof="1">
                <a:solidFill>
                  <a:srgbClr val="FF0000"/>
                </a:solidFill>
                <a:uFillTx/>
                <a:latin typeface="+mn-lt"/>
                <a:ea typeface="+mn-ea"/>
                <a:cs typeface="+mn-cs"/>
              </a:rPr>
              <a:t>月</a:t>
            </a:r>
            <a:r>
              <a:rPr kumimoji="0" lang="en-US" altLang="zh-CN" sz="3200" b="0" i="0" u="none" strike="noStrike" kern="0" cap="none" spc="0" normalizeH="0" baseline="0" noProof="1">
                <a:solidFill>
                  <a:srgbClr val="FF0000"/>
                </a:solidFill>
                <a:uFillTx/>
                <a:latin typeface="+mn-lt"/>
                <a:ea typeface="+mn-ea"/>
                <a:cs typeface="+mn-cs"/>
              </a:rPr>
              <a:t>16</a:t>
            </a:r>
            <a:r>
              <a:rPr kumimoji="0" lang="zh-CN" altLang="en-US" sz="3200" b="0" i="0" u="none" strike="noStrike" kern="0" cap="none" spc="0" normalizeH="0" baseline="0" noProof="1">
                <a:solidFill>
                  <a:srgbClr val="FF0000"/>
                </a:solidFill>
                <a:uFillTx/>
                <a:latin typeface="+mn-lt"/>
                <a:ea typeface="+mn-ea"/>
                <a:cs typeface="+mn-cs"/>
              </a:rPr>
              <a:t>日</a:t>
            </a:r>
          </a:p>
          <a:p>
            <a:pPr marL="0" marR="0" indent="0" algn="ctr"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en-US" altLang="zh-CN" sz="3200" b="0" i="0" u="none" strike="noStrike" kern="0" cap="none" spc="0" normalizeH="0" baseline="0" noProof="1">
                <a:solidFill>
                  <a:srgbClr val="FF0000"/>
                </a:solidFill>
                <a:uFillTx/>
                <a:latin typeface="+mn-lt"/>
                <a:ea typeface="+mn-ea"/>
                <a:cs typeface="+mn-cs"/>
              </a:rPr>
              <a:t>                                     </a:t>
            </a:r>
            <a:r>
              <a:rPr kumimoji="0" lang="zh-CN" altLang="en-US" sz="3200" b="0" i="0" u="none" strike="noStrike" kern="0" cap="none" spc="0" normalizeH="0" baseline="0" noProof="1">
                <a:solidFill>
                  <a:srgbClr val="FF0000"/>
                </a:solidFill>
                <a:uFillTx/>
                <a:latin typeface="+mn-lt"/>
                <a:ea typeface="+mn-ea"/>
                <a:cs typeface="+mn-cs"/>
              </a:rPr>
              <a:t>王阳</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3200" b="0" i="0" u="none" strike="noStrike" kern="0" cap="none" spc="0" normalizeH="0" baseline="0" noProof="1">
                <a:solidFill>
                  <a:srgbClr val="FF0000"/>
                </a:solidFill>
                <a:uFillTx/>
                <a:latin typeface="+mn-lt"/>
                <a:ea typeface="+mn-ea"/>
                <a:cs typeface="+mn-cs"/>
              </a:rPr>
              <a:t>                            </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3200" b="0" i="0" u="none" strike="noStrike" kern="0" cap="none" spc="0" normalizeH="0" baseline="0" noProof="1">
                <a:solidFill>
                  <a:srgbClr val="FF0000"/>
                </a:solidFill>
                <a:uFillTx/>
                <a:latin typeface="+mn-lt"/>
                <a:ea typeface="+mn-ea"/>
                <a:cs typeface="+mn-cs"/>
              </a:rPr>
              <a:t>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1625" y="476885"/>
            <a:ext cx="8540750" cy="1143000"/>
          </a:xfrm>
        </p:spPr>
        <p:txBody>
          <a:bodyPr/>
          <a:lstStyle/>
          <a:p>
            <a:pPr marL="0" marR="0" indent="0" algn="ctr" defTabSz="914400" rtl="0" eaLnBrk="0" fontAlgn="base" latinLnBrk="0" hangingPunct="0">
              <a:lnSpc>
                <a:spcPct val="100000"/>
              </a:lnSpc>
              <a:spcBef>
                <a:spcPct val="0"/>
              </a:spcBef>
              <a:spcAft>
                <a:spcPct val="0"/>
              </a:spcAft>
              <a:buClrTx/>
              <a:buSzTx/>
              <a:buFontTx/>
              <a:buNone/>
            </a:pPr>
            <a:r>
              <a:rPr kumimoji="0" lang="zh-CN" altLang="en-US" sz="4400" b="1" i="0" u="none" strike="noStrike" kern="0" cap="none" spc="0" normalizeH="0" baseline="0" noProof="1">
                <a:solidFill>
                  <a:schemeClr val="tx2"/>
                </a:solidFill>
                <a:uFillTx/>
                <a:latin typeface="+mj-lt"/>
                <a:ea typeface="方正粗黑宋简体" panose="02000000000000000000" charset="-122"/>
                <a:cs typeface="+mj-cs"/>
              </a:rPr>
              <a:t>改写</a:t>
            </a:r>
          </a:p>
        </p:txBody>
      </p:sp>
      <p:sp>
        <p:nvSpPr>
          <p:cNvPr id="3" name="内容占位符 2"/>
          <p:cNvSpPr>
            <a:spLocks noGrp="1"/>
          </p:cNvSpPr>
          <p:nvPr>
            <p:ph idx="1"/>
          </p:nvPr>
        </p:nvSpPr>
        <p:spPr>
          <a:xfrm>
            <a:off x="251460" y="1412875"/>
            <a:ext cx="8540750" cy="4194175"/>
          </a:xfrm>
        </p:spPr>
        <p:txBody>
          <a:bodyPr/>
          <a:lstStyle/>
          <a:p>
            <a:pPr marL="0" marR="0" indent="0" algn="ctr"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b="0" i="0" u="none" strike="noStrike" kern="0" cap="none" spc="0" normalizeH="0" baseline="0" noProof="1">
                <a:solidFill>
                  <a:srgbClr val="FF0000"/>
                </a:solidFill>
                <a:uFillTx/>
                <a:latin typeface="+mn-lt"/>
                <a:ea typeface="+mn-ea"/>
                <a:cs typeface="+mn-cs"/>
              </a:rPr>
              <a:t>寻物启事</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b="0" i="0" u="none" strike="noStrike" kern="0" cap="none" spc="0" normalizeH="0" baseline="0" noProof="1">
                <a:solidFill>
                  <a:srgbClr val="FF0000"/>
                </a:solidFill>
                <a:uFillTx/>
                <a:latin typeface="+mn-lt"/>
                <a:ea typeface="+mn-ea"/>
                <a:cs typeface="+mn-cs"/>
              </a:rPr>
              <a:t>       由于本人不慎，今天上午在篮球场丢失一件xx牌黑色夹克，哪位同学捡到到请与主人王阳联系。本人住男生3号公寓楼109室，电话130xxxxxxxx。</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b="0" i="0" u="none" strike="noStrike" kern="0" cap="none" spc="0" normalizeH="0" baseline="0" noProof="1">
                <a:solidFill>
                  <a:srgbClr val="FF0000"/>
                </a:solidFill>
                <a:uFillTx/>
                <a:latin typeface="+mn-lt"/>
                <a:ea typeface="+mn-ea"/>
                <a:cs typeface="+mn-cs"/>
              </a:rPr>
              <a:t> </a:t>
            </a:r>
            <a:r>
              <a:rPr kumimoji="0" lang="en-US" altLang="zh-CN" b="0" i="0" u="none" strike="noStrike" kern="0" cap="none" spc="0" normalizeH="0" baseline="0" noProof="1">
                <a:solidFill>
                  <a:srgbClr val="FF0000"/>
                </a:solidFill>
                <a:uFillTx/>
                <a:latin typeface="+mn-lt"/>
                <a:ea typeface="+mn-ea"/>
                <a:cs typeface="+mn-cs"/>
              </a:rPr>
              <a:t>       </a:t>
            </a:r>
            <a:r>
              <a:rPr kumimoji="0" lang="zh-CN" altLang="en-US" b="0" i="0" u="none" strike="noStrike" kern="0" cap="none" spc="0" normalizeH="0" baseline="0" noProof="1">
                <a:solidFill>
                  <a:srgbClr val="FF0000"/>
                </a:solidFill>
                <a:uFillTx/>
                <a:latin typeface="+mn-lt"/>
                <a:ea typeface="+mn-ea"/>
                <a:cs typeface="+mn-cs"/>
              </a:rPr>
              <a:t>诚致谢意！</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b="0" i="0" u="none" strike="noStrike" kern="0" cap="none" spc="0" normalizeH="0" baseline="0" noProof="1">
                <a:solidFill>
                  <a:srgbClr val="FF0000"/>
                </a:solidFill>
                <a:uFillTx/>
                <a:latin typeface="+mn-lt"/>
                <a:ea typeface="+mn-ea"/>
                <a:cs typeface="+mn-cs"/>
              </a:rPr>
              <a:t>                                                    王   阳</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b="0" i="0" u="none" strike="noStrike" kern="0" cap="none" spc="0" normalizeH="0" baseline="0" noProof="1">
                <a:solidFill>
                  <a:srgbClr val="FF0000"/>
                </a:solidFill>
                <a:uFillTx/>
                <a:latin typeface="+mn-lt"/>
                <a:ea typeface="+mn-ea"/>
                <a:cs typeface="+mn-cs"/>
              </a:rPr>
              <a:t>                                             20</a:t>
            </a:r>
            <a:r>
              <a:rPr kumimoji="0" lang="en-US" altLang="zh-CN" b="0" i="0" u="none" strike="noStrike" kern="0" cap="none" spc="0" normalizeH="0" baseline="0" noProof="1">
                <a:solidFill>
                  <a:srgbClr val="FF0000"/>
                </a:solidFill>
                <a:uFillTx/>
                <a:latin typeface="+mn-lt"/>
                <a:ea typeface="+mn-ea"/>
                <a:cs typeface="+mn-cs"/>
              </a:rPr>
              <a:t>22</a:t>
            </a:r>
            <a:r>
              <a:rPr kumimoji="0" lang="zh-CN" altLang="en-US" b="0" i="0" u="none" strike="noStrike" kern="0" cap="none" spc="0" normalizeH="0" baseline="0" noProof="1">
                <a:solidFill>
                  <a:srgbClr val="FF0000"/>
                </a:solidFill>
                <a:uFillTx/>
                <a:latin typeface="+mn-lt"/>
                <a:ea typeface="+mn-ea"/>
                <a:cs typeface="+mn-cs"/>
              </a:rPr>
              <a:t>年</a:t>
            </a:r>
            <a:r>
              <a:rPr kumimoji="0" lang="en-US" altLang="zh-CN" b="0" i="0" u="none" strike="noStrike" kern="0" cap="none" spc="0" normalizeH="0" baseline="0" noProof="1">
                <a:solidFill>
                  <a:srgbClr val="FF0000"/>
                </a:solidFill>
                <a:uFillTx/>
                <a:latin typeface="+mn-lt"/>
                <a:ea typeface="+mn-ea"/>
                <a:cs typeface="+mn-cs"/>
              </a:rPr>
              <a:t>6</a:t>
            </a:r>
            <a:r>
              <a:rPr kumimoji="0" lang="zh-CN" altLang="en-US" b="0" i="0" u="none" strike="noStrike" kern="0" cap="none" spc="0" normalizeH="0" baseline="0" noProof="1">
                <a:solidFill>
                  <a:srgbClr val="FF0000"/>
                </a:solidFill>
                <a:uFillTx/>
                <a:latin typeface="+mn-lt"/>
                <a:ea typeface="+mn-ea"/>
                <a:cs typeface="+mn-cs"/>
              </a:rPr>
              <a:t>月</a:t>
            </a:r>
            <a:r>
              <a:rPr kumimoji="0" lang="en-US" altLang="zh-CN" b="0" i="0" u="none" strike="noStrike" kern="0" cap="none" spc="0" normalizeH="0" baseline="0" noProof="1">
                <a:solidFill>
                  <a:srgbClr val="FF0000"/>
                </a:solidFill>
                <a:uFillTx/>
                <a:latin typeface="+mn-lt"/>
                <a:ea typeface="+mn-ea"/>
                <a:cs typeface="+mn-cs"/>
              </a:rPr>
              <a:t>16</a:t>
            </a:r>
            <a:r>
              <a:rPr kumimoji="0" lang="zh-CN" altLang="en-US" b="0" i="0" u="none" strike="noStrike" kern="0" cap="none" spc="0" normalizeH="0" baseline="0" noProof="1">
                <a:solidFill>
                  <a:srgbClr val="FF0000"/>
                </a:solidFill>
                <a:uFillTx/>
                <a:latin typeface="+mn-lt"/>
                <a:ea typeface="+mn-ea"/>
                <a:cs typeface="+mn-cs"/>
              </a:rPr>
              <a:t>日</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215" y="980440"/>
            <a:ext cx="8540750" cy="1143000"/>
          </a:xfrm>
        </p:spPr>
        <p:txBody>
          <a:bodyPr/>
          <a:lstStyle/>
          <a:p>
            <a:r>
              <a:rPr lang="zh-CN" altLang="en-US" sz="4000" b="1"/>
              <a:t>案例</a:t>
            </a:r>
            <a:r>
              <a:rPr lang="en-US" altLang="zh-CN" sz="4000" b="1"/>
              <a:t>2</a:t>
            </a:r>
          </a:p>
        </p:txBody>
      </p:sp>
      <p:sp>
        <p:nvSpPr>
          <p:cNvPr id="3" name="内容占位符 2"/>
          <p:cNvSpPr>
            <a:spLocks noGrp="1"/>
          </p:cNvSpPr>
          <p:nvPr>
            <p:ph idx="1"/>
          </p:nvPr>
        </p:nvSpPr>
        <p:spPr>
          <a:xfrm>
            <a:off x="35560" y="2493010"/>
            <a:ext cx="8965565" cy="2176145"/>
          </a:xfrm>
        </p:spPr>
        <p:txBody>
          <a:bodyPr/>
          <a:lstStyle/>
          <a:p>
            <a:pPr latinLnBrk="0">
              <a:spcBef>
                <a:spcPts val="0"/>
              </a:spcBef>
              <a:buNone/>
            </a:pPr>
            <a:r>
              <a:rPr lang="zh-CN" altLang="en-US" smtClean="0"/>
              <a:t>          郎</a:t>
            </a:r>
            <a:r>
              <a:rPr lang="zh-CN" altLang="en-US"/>
              <a:t>溪县中专学校餐厅要招聘几名服务员，男女不限，请你为学校写一则招聘启事。</a:t>
            </a:r>
          </a:p>
          <a:p>
            <a:pPr marL="0" indent="0" algn="ctr" latinLnBrk="0">
              <a:spcBef>
                <a:spcPts val="0"/>
              </a:spcBef>
              <a:buNone/>
            </a:pPr>
            <a:endParaRPr lang="zh-CN" altLang="en-US" sz="240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34315" y="692785"/>
            <a:ext cx="8674735" cy="4648200"/>
          </a:xfrm>
        </p:spPr>
        <p:txBody>
          <a:bodyPr/>
          <a:lstStyle/>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en-US" altLang="zh-CN" sz="4000" b="0" i="0" u="none" strike="noStrike" kern="0" cap="none" spc="0" normalizeH="0" baseline="0" noProof="1">
                <a:solidFill>
                  <a:schemeClr val="tx1"/>
                </a:solidFill>
                <a:latin typeface="+mn-lt"/>
                <a:ea typeface="+mn-ea"/>
                <a:cs typeface="+mn-cs"/>
              </a:rPr>
              <a:t>   </a:t>
            </a:r>
            <a:r>
              <a:rPr kumimoji="0" lang="en-US" altLang="zh-CN" sz="2800" b="0" i="0" u="none" strike="noStrike" kern="0" cap="none" spc="0" normalizeH="0" baseline="0" noProof="1">
                <a:solidFill>
                  <a:schemeClr val="tx1"/>
                </a:solidFill>
                <a:uFillTx/>
                <a:latin typeface="+mn-lt"/>
                <a:ea typeface="+mn-ea"/>
                <a:cs typeface="+mn-cs"/>
              </a:rPr>
              <a:t>   郎溪县中专学校餐厅要招聘几名服务员，男女不限，请你为</a:t>
            </a:r>
            <a:r>
              <a:rPr kumimoji="0" lang="zh-CN" altLang="en-US" sz="2800" b="0" i="0" u="none" strike="noStrike" kern="0" cap="none" spc="0" normalizeH="0" baseline="0" noProof="1">
                <a:solidFill>
                  <a:schemeClr val="tx1"/>
                </a:solidFill>
                <a:uFillTx/>
                <a:latin typeface="+mn-lt"/>
                <a:ea typeface="+mn-ea"/>
                <a:cs typeface="+mn-cs"/>
              </a:rPr>
              <a:t>学校</a:t>
            </a:r>
            <a:r>
              <a:rPr kumimoji="0" lang="en-US" altLang="zh-CN" sz="2800" b="0" i="0" u="none" strike="noStrike" kern="0" cap="none" spc="0" normalizeH="0" baseline="0" noProof="1">
                <a:solidFill>
                  <a:schemeClr val="tx1"/>
                </a:solidFill>
                <a:uFillTx/>
                <a:latin typeface="+mn-lt"/>
                <a:ea typeface="+mn-ea"/>
                <a:cs typeface="+mn-cs"/>
              </a:rPr>
              <a:t>写一则招聘启事。</a:t>
            </a:r>
          </a:p>
          <a:p>
            <a:pPr marL="0" marR="0" indent="0" algn="ctr"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1" i="0" u="none" strike="noStrike" kern="0" cap="none" spc="0" normalizeH="0" baseline="0" noProof="1">
                <a:solidFill>
                  <a:srgbClr val="FF0000"/>
                </a:solidFill>
                <a:uFillTx/>
                <a:latin typeface="+mn-lt"/>
                <a:ea typeface="+mn-ea"/>
                <a:cs typeface="+mn-cs"/>
              </a:rPr>
              <a:t>   招聘启事</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1" i="0" u="none" strike="noStrike" kern="0" cap="none" spc="0" normalizeH="0" baseline="0" noProof="1">
                <a:solidFill>
                  <a:srgbClr val="FF0000"/>
                </a:solidFill>
                <a:uFillTx/>
                <a:latin typeface="+mn-lt"/>
                <a:ea typeface="+mn-ea"/>
                <a:cs typeface="+mn-cs"/>
              </a:rPr>
              <a:t>        我餐厅因工作需要，向社会招聘服务人员数名，男女不限，户口不限，高中以上文化程度，年龄为25—46岁之间，有相关专业学习或工作经验者优先。一旦聘用，试用期半年，月工资1000元。试用期满合格者签订聘任合同，月工资1500元（不含奖金），提供三金（养老保险、住房公积金、医疗保险）。</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1" i="0" u="none" strike="noStrike" kern="0" cap="none" spc="0" normalizeH="0" baseline="0" noProof="1">
                <a:solidFill>
                  <a:srgbClr val="FF0000"/>
                </a:solidFill>
                <a:uFillTx/>
                <a:latin typeface="+mn-lt"/>
                <a:ea typeface="+mn-ea"/>
                <a:cs typeface="+mn-cs"/>
              </a:rPr>
              <a:t>        应聘者来时请带上本人身份证和学历证书。地址：郎溪县建平镇香山路，联系电话130xxxxxxxx，请找王先生。</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1" i="0" u="none" strike="noStrike" kern="0" cap="none" spc="0" normalizeH="0" baseline="0" noProof="1">
                <a:solidFill>
                  <a:srgbClr val="FF0000"/>
                </a:solidFill>
                <a:uFillTx/>
                <a:latin typeface="+mn-lt"/>
                <a:ea typeface="+mn-ea"/>
                <a:cs typeface="+mn-cs"/>
              </a:rPr>
              <a:t>        本启事长期有效，招满为止。</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1" i="0" u="none" strike="noStrike" kern="0" cap="none" spc="0" normalizeH="0" baseline="0" noProof="1">
                <a:solidFill>
                  <a:srgbClr val="FF0000"/>
                </a:solidFill>
                <a:uFillTx/>
                <a:latin typeface="+mn-lt"/>
                <a:ea typeface="+mn-ea"/>
                <a:cs typeface="+mn-cs"/>
              </a:rPr>
              <a:t>        未尽事宜面谈。</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1" i="0" u="none" strike="noStrike" kern="0" cap="none" spc="0" normalizeH="0" baseline="0" noProof="1">
                <a:solidFill>
                  <a:srgbClr val="FF0000"/>
                </a:solidFill>
                <a:uFillTx/>
                <a:latin typeface="+mn-lt"/>
                <a:ea typeface="+mn-ea"/>
                <a:cs typeface="+mn-cs"/>
              </a:rPr>
              <a:t>                                                </a:t>
            </a:r>
            <a:r>
              <a:rPr kumimoji="0" lang="en-US" altLang="zh-CN" sz="2400" b="1" i="0" u="none" strike="noStrike" kern="0" cap="none" spc="0" normalizeH="0" baseline="0" noProof="1">
                <a:solidFill>
                  <a:srgbClr val="FF0000"/>
                </a:solidFill>
                <a:uFillTx/>
                <a:latin typeface="+mn-lt"/>
                <a:ea typeface="+mn-ea"/>
                <a:cs typeface="+mn-cs"/>
              </a:rPr>
              <a:t>    </a:t>
            </a:r>
            <a:r>
              <a:rPr kumimoji="0" lang="zh-CN" altLang="en-US" sz="2400" b="1" i="0" u="none" strike="noStrike" kern="0" cap="none" spc="0" normalizeH="0" baseline="0" noProof="1">
                <a:solidFill>
                  <a:srgbClr val="FF0000"/>
                </a:solidFill>
                <a:uFillTx/>
                <a:latin typeface="+mn-lt"/>
                <a:ea typeface="+mn-ea"/>
                <a:cs typeface="+mn-cs"/>
              </a:rPr>
              <a:t> </a:t>
            </a:r>
            <a:r>
              <a:rPr kumimoji="0" lang="en-US" altLang="zh-CN" sz="2400" b="1" i="0" u="none" strike="noStrike" kern="0" cap="none" spc="0" normalizeH="0" baseline="0" noProof="1">
                <a:solidFill>
                  <a:srgbClr val="FF0000"/>
                </a:solidFill>
                <a:uFillTx/>
                <a:latin typeface="+mn-lt"/>
                <a:ea typeface="+mn-ea"/>
                <a:cs typeface="+mn-cs"/>
              </a:rPr>
              <a:t>    </a:t>
            </a:r>
            <a:r>
              <a:rPr kumimoji="0" lang="zh-CN" altLang="en-US" sz="2400" b="1" i="0" u="none" strike="noStrike" kern="0" cap="none" spc="0" normalizeH="0" baseline="0" noProof="1">
                <a:solidFill>
                  <a:srgbClr val="FF0000"/>
                </a:solidFill>
                <a:uFillTx/>
                <a:latin typeface="+mn-lt"/>
                <a:ea typeface="+mn-ea"/>
                <a:cs typeface="+mn-cs"/>
              </a:rPr>
              <a:t>郎溪县中等专业学校（章）</a:t>
            </a:r>
          </a:p>
          <a:p>
            <a:pPr marL="0" marR="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pPr>
            <a:r>
              <a:rPr kumimoji="0" lang="zh-CN" altLang="en-US" sz="2400" b="1" i="0" u="none" strike="noStrike" kern="0" cap="none" spc="0" normalizeH="0" baseline="0" noProof="1">
                <a:solidFill>
                  <a:srgbClr val="FF0000"/>
                </a:solidFill>
                <a:uFillTx/>
                <a:latin typeface="+mn-lt"/>
                <a:ea typeface="+mn-ea"/>
                <a:cs typeface="+mn-cs"/>
              </a:rPr>
              <a:t>                                                                   2010年1月20日</a:t>
            </a:r>
          </a:p>
        </p:txBody>
      </p:sp>
      <p:sp>
        <p:nvSpPr>
          <p:cNvPr id="2" name="标题 1"/>
          <p:cNvSpPr>
            <a:spLocks noGrp="1"/>
          </p:cNvSpPr>
          <p:nvPr>
            <p:ph type="title"/>
          </p:nvPr>
        </p:nvSpPr>
        <p:spPr>
          <a:xfrm>
            <a:off x="252095" y="44450"/>
            <a:ext cx="8540750" cy="1143000"/>
          </a:xfrm>
        </p:spPr>
        <p:txBody>
          <a:bodyPr/>
          <a:lstStyle/>
          <a:p>
            <a:pPr marL="0" marR="0" indent="0" algn="ctr" defTabSz="914400" rtl="0" eaLnBrk="0" fontAlgn="base" latinLnBrk="0" hangingPunct="0">
              <a:lnSpc>
                <a:spcPct val="100000"/>
              </a:lnSpc>
              <a:spcBef>
                <a:spcPct val="0"/>
              </a:spcBef>
              <a:spcAft>
                <a:spcPct val="0"/>
              </a:spcAft>
              <a:buClrTx/>
              <a:buSzTx/>
              <a:buFontTx/>
              <a:buNone/>
            </a:pPr>
            <a:r>
              <a:rPr kumimoji="0" lang="zh-CN" altLang="en-US" sz="4000" b="1" i="0" u="none" strike="noStrike" kern="0" cap="none" spc="0" normalizeH="0" baseline="0" noProof="1">
                <a:solidFill>
                  <a:schemeClr val="tx2"/>
                </a:solidFill>
                <a:uFillTx/>
                <a:latin typeface="+mj-lt"/>
                <a:ea typeface="方正粗黑宋简体" panose="02000000000000000000" charset="-122"/>
                <a:cs typeface="+mj-cs"/>
              </a:rPr>
              <a:t>案例</a:t>
            </a:r>
            <a:r>
              <a:rPr kumimoji="0" lang="en-US" altLang="zh-CN" sz="4000" b="1" i="0" u="none" strike="noStrike" kern="0" cap="none" spc="0" normalizeH="0" baseline="0" noProof="1">
                <a:solidFill>
                  <a:schemeClr val="tx2"/>
                </a:solidFill>
                <a:uFillTx/>
                <a:latin typeface="+mj-lt"/>
                <a:ea typeface="方正粗黑宋简体" panose="02000000000000000000" charset="-122"/>
                <a:cs typeface="+mj-cs"/>
              </a:rPr>
              <a:t>2</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p:cNvSpPr>
          <p:nvPr>
            <p:ph type="title"/>
          </p:nvPr>
        </p:nvSpPr>
        <p:spPr>
          <a:xfrm>
            <a:off x="425768" y="476885"/>
            <a:ext cx="8291512" cy="649288"/>
          </a:xfrm>
          <a:ln/>
        </p:spPr>
        <p:txBody>
          <a:bodyPr vert="horz" wrap="square" lIns="91440" tIns="45720" rIns="91440" bIns="45720" anchor="ctr" anchorCtr="0"/>
          <a:lstStyle/>
          <a:p>
            <a:pPr algn="l" eaLnBrk="1" hangingPunct="1"/>
            <a:r>
              <a:rPr lang="zh-CN" altLang="en-US" sz="4000" b="1">
                <a:solidFill>
                  <a:schemeClr val="tx1"/>
                </a:solidFill>
                <a:ea typeface="华文中宋" pitchFamily="2" charset="-122"/>
              </a:rPr>
              <a:t>  </a:t>
            </a:r>
            <a:r>
              <a:rPr lang="zh-CN" altLang="en-US" sz="4000" b="1">
                <a:solidFill>
                  <a:srgbClr val="000000"/>
                </a:solidFill>
                <a:ea typeface="华文中宋" pitchFamily="2" charset="-122"/>
              </a:rPr>
              <a:t>二、启事的特点</a:t>
            </a:r>
          </a:p>
        </p:txBody>
      </p:sp>
      <p:sp>
        <p:nvSpPr>
          <p:cNvPr id="16386" name="Rectangle 3"/>
          <p:cNvSpPr>
            <a:spLocks noGrp="1" noRot="1"/>
          </p:cNvSpPr>
          <p:nvPr>
            <p:ph idx="1"/>
          </p:nvPr>
        </p:nvSpPr>
        <p:spPr>
          <a:xfrm>
            <a:off x="215265" y="1340485"/>
            <a:ext cx="8713470" cy="4951730"/>
          </a:xfrm>
          <a:ln/>
        </p:spPr>
        <p:txBody>
          <a:bodyPr vert="horz" wrap="square" lIns="91440" tIns="45720" rIns="91440" bIns="45720" anchor="t" anchorCtr="0"/>
          <a:lstStyle/>
          <a:p>
            <a:pPr eaLnBrk="1" hangingPunct="1">
              <a:lnSpc>
                <a:spcPct val="90000"/>
              </a:lnSpc>
              <a:buNone/>
            </a:pPr>
            <a:r>
              <a:rPr lang="en-US" altLang="zh-CN" sz="2400" b="1">
                <a:solidFill>
                  <a:srgbClr val="000000"/>
                </a:solidFill>
                <a:latin typeface="黑体" panose="02010609060101010101" pitchFamily="49" charset="-122"/>
                <a:ea typeface="黑体" panose="02010609060101010101" pitchFamily="49" charset="-122"/>
              </a:rPr>
              <a:t>(</a:t>
            </a:r>
            <a:r>
              <a:rPr lang="zh-CN" altLang="en-US" sz="2400" b="1">
                <a:solidFill>
                  <a:srgbClr val="000000"/>
                </a:solidFill>
                <a:latin typeface="黑体" panose="02010609060101010101" pitchFamily="49" charset="-122"/>
                <a:ea typeface="黑体" panose="02010609060101010101" pitchFamily="49" charset="-122"/>
              </a:rPr>
              <a:t>一</a:t>
            </a:r>
            <a:r>
              <a:rPr lang="en-US" altLang="zh-CN" sz="2400" b="1">
                <a:solidFill>
                  <a:srgbClr val="000000"/>
                </a:solidFill>
                <a:latin typeface="黑体" panose="02010609060101010101" pitchFamily="49" charset="-122"/>
                <a:ea typeface="黑体" panose="02010609060101010101" pitchFamily="49" charset="-122"/>
              </a:rPr>
              <a:t>)</a:t>
            </a:r>
            <a:r>
              <a:rPr lang="zh-CN" altLang="en-US" sz="2400" b="1">
                <a:solidFill>
                  <a:srgbClr val="000000"/>
                </a:solidFill>
                <a:latin typeface="黑体" panose="02010609060101010101" pitchFamily="49" charset="-122"/>
                <a:ea typeface="黑体" panose="02010609060101010101" pitchFamily="49" charset="-122"/>
              </a:rPr>
              <a:t>公开性</a:t>
            </a:r>
          </a:p>
          <a:p>
            <a:pPr eaLnBrk="1" hangingPunct="1">
              <a:lnSpc>
                <a:spcPct val="90000"/>
              </a:lnSpc>
              <a:buNone/>
            </a:pPr>
            <a:r>
              <a:rPr lang="zh-CN" altLang="en-US" sz="2400" b="1"/>
              <a:t>    </a:t>
            </a:r>
            <a:r>
              <a:rPr lang="zh-CN" altLang="en-US" sz="2400" b="1">
                <a:solidFill>
                  <a:srgbClr val="000099"/>
                </a:solidFill>
                <a:latin typeface="华文新魏" pitchFamily="2" charset="-122"/>
                <a:ea typeface="华文新魏" pitchFamily="2" charset="-122"/>
              </a:rPr>
              <a:t>当事人希望有更多的公众了解启事的内容，并给以帮助。</a:t>
            </a:r>
          </a:p>
          <a:p>
            <a:pPr eaLnBrk="1" hangingPunct="1">
              <a:lnSpc>
                <a:spcPct val="90000"/>
              </a:lnSpc>
              <a:buNone/>
            </a:pPr>
            <a:r>
              <a:rPr lang="en-US" altLang="zh-CN" sz="2400" b="1">
                <a:solidFill>
                  <a:srgbClr val="000000"/>
                </a:solidFill>
                <a:latin typeface="黑体" panose="02010609060101010101" pitchFamily="49" charset="-122"/>
                <a:ea typeface="黑体" panose="02010609060101010101" pitchFamily="49" charset="-122"/>
              </a:rPr>
              <a:t>(</a:t>
            </a:r>
            <a:r>
              <a:rPr lang="zh-CN" altLang="en-US" sz="2400" b="1">
                <a:solidFill>
                  <a:srgbClr val="000000"/>
                </a:solidFill>
                <a:latin typeface="黑体" panose="02010609060101010101" pitchFamily="49" charset="-122"/>
                <a:ea typeface="黑体" panose="02010609060101010101" pitchFamily="49" charset="-122"/>
              </a:rPr>
              <a:t>二</a:t>
            </a:r>
            <a:r>
              <a:rPr lang="en-US" altLang="zh-CN" sz="2400" b="1">
                <a:solidFill>
                  <a:srgbClr val="000000"/>
                </a:solidFill>
                <a:latin typeface="黑体" panose="02010609060101010101" pitchFamily="49" charset="-122"/>
                <a:ea typeface="黑体" panose="02010609060101010101" pitchFamily="49" charset="-122"/>
              </a:rPr>
              <a:t>)</a:t>
            </a:r>
            <a:r>
              <a:rPr lang="zh-CN" altLang="en-US" sz="2400" b="1">
                <a:solidFill>
                  <a:srgbClr val="000000"/>
                </a:solidFill>
                <a:latin typeface="黑体" panose="02010609060101010101" pitchFamily="49" charset="-122"/>
                <a:ea typeface="黑体" panose="02010609060101010101" pitchFamily="49" charset="-122"/>
              </a:rPr>
              <a:t>普遍性</a:t>
            </a:r>
          </a:p>
          <a:p>
            <a:pPr eaLnBrk="1" hangingPunct="1">
              <a:lnSpc>
                <a:spcPct val="90000"/>
              </a:lnSpc>
              <a:buNone/>
            </a:pPr>
            <a:r>
              <a:rPr lang="zh-CN" altLang="en-US" sz="2400" b="1"/>
              <a:t>    </a:t>
            </a:r>
            <a:r>
              <a:rPr lang="zh-CN" altLang="en-US" sz="2400" b="1">
                <a:solidFill>
                  <a:srgbClr val="000099"/>
                </a:solidFill>
                <a:latin typeface="华文新魏" pitchFamily="2" charset="-122"/>
                <a:ea typeface="华文新魏" pitchFamily="2" charset="-122"/>
              </a:rPr>
              <a:t>无论是部门或个人，都可以公开自己请求协助办理的事情。</a:t>
            </a:r>
          </a:p>
          <a:p>
            <a:pPr eaLnBrk="1" hangingPunct="1">
              <a:lnSpc>
                <a:spcPct val="90000"/>
              </a:lnSpc>
              <a:buNone/>
            </a:pPr>
            <a:r>
              <a:rPr lang="en-US" altLang="zh-CN" sz="2400" b="1">
                <a:solidFill>
                  <a:srgbClr val="000000"/>
                </a:solidFill>
                <a:latin typeface="黑体" panose="02010609060101010101" pitchFamily="49" charset="-122"/>
                <a:ea typeface="黑体" panose="02010609060101010101" pitchFamily="49" charset="-122"/>
              </a:rPr>
              <a:t>(</a:t>
            </a:r>
            <a:r>
              <a:rPr lang="zh-CN" altLang="en-US" sz="2400" b="1">
                <a:solidFill>
                  <a:srgbClr val="000000"/>
                </a:solidFill>
                <a:latin typeface="黑体" panose="02010609060101010101" pitchFamily="49" charset="-122"/>
                <a:ea typeface="黑体" panose="02010609060101010101" pitchFamily="49" charset="-122"/>
              </a:rPr>
              <a:t>三</a:t>
            </a:r>
            <a:r>
              <a:rPr lang="en-US" altLang="zh-CN" sz="2400" b="1">
                <a:solidFill>
                  <a:srgbClr val="000000"/>
                </a:solidFill>
                <a:latin typeface="黑体" panose="02010609060101010101" pitchFamily="49" charset="-122"/>
                <a:ea typeface="黑体" panose="02010609060101010101" pitchFamily="49" charset="-122"/>
              </a:rPr>
              <a:t>)</a:t>
            </a:r>
            <a:r>
              <a:rPr lang="zh-CN" altLang="en-US" sz="2400" b="1">
                <a:solidFill>
                  <a:srgbClr val="000000"/>
                </a:solidFill>
                <a:latin typeface="黑体" panose="02010609060101010101" pitchFamily="49" charset="-122"/>
                <a:ea typeface="黑体" panose="02010609060101010101" pitchFamily="49" charset="-122"/>
              </a:rPr>
              <a:t>对等性</a:t>
            </a:r>
          </a:p>
          <a:p>
            <a:pPr eaLnBrk="1" hangingPunct="1">
              <a:lnSpc>
                <a:spcPct val="90000"/>
              </a:lnSpc>
              <a:buNone/>
            </a:pPr>
            <a:r>
              <a:rPr lang="zh-CN" altLang="en-US" sz="2400" b="1"/>
              <a:t>    </a:t>
            </a:r>
            <a:r>
              <a:rPr lang="zh-CN" altLang="en-US" sz="2400" b="1">
                <a:solidFill>
                  <a:srgbClr val="000099"/>
                </a:solidFill>
                <a:latin typeface="华文新魏" pitchFamily="2" charset="-122"/>
                <a:ea typeface="华文新魏" pitchFamily="2" charset="-122"/>
              </a:rPr>
              <a:t>启事对公众没有强制性，不具备约束力，公众对启事的内容和要求可关注也可不关注，可介入亦可不介入。</a:t>
            </a:r>
          </a:p>
          <a:p>
            <a:pPr eaLnBrk="1" hangingPunct="1">
              <a:buNone/>
            </a:pPr>
            <a:r>
              <a:rPr lang="en-US" altLang="zh-CN" sz="2400" b="1">
                <a:solidFill>
                  <a:srgbClr val="000000"/>
                </a:solidFill>
                <a:latin typeface="黑体" panose="02010609060101010101" pitchFamily="49" charset="-122"/>
                <a:ea typeface="黑体" panose="02010609060101010101" pitchFamily="49" charset="-122"/>
                <a:sym typeface="+mn-ea"/>
              </a:rPr>
              <a:t>(</a:t>
            </a:r>
            <a:r>
              <a:rPr lang="zh-CN" altLang="en-US" sz="2400" b="1">
                <a:solidFill>
                  <a:srgbClr val="000000"/>
                </a:solidFill>
                <a:latin typeface="黑体" panose="02010609060101010101" pitchFamily="49" charset="-122"/>
                <a:ea typeface="黑体" panose="02010609060101010101" pitchFamily="49" charset="-122"/>
                <a:sym typeface="+mn-ea"/>
              </a:rPr>
              <a:t>四</a:t>
            </a:r>
            <a:r>
              <a:rPr lang="en-US" altLang="zh-CN" sz="2400" b="1">
                <a:solidFill>
                  <a:srgbClr val="000000"/>
                </a:solidFill>
                <a:latin typeface="黑体" panose="02010609060101010101" pitchFamily="49" charset="-122"/>
                <a:ea typeface="黑体" panose="02010609060101010101" pitchFamily="49" charset="-122"/>
                <a:sym typeface="+mn-ea"/>
              </a:rPr>
              <a:t>)</a:t>
            </a:r>
            <a:r>
              <a:rPr lang="zh-CN" altLang="en-US" sz="2400" b="1">
                <a:solidFill>
                  <a:srgbClr val="000000"/>
                </a:solidFill>
                <a:latin typeface="黑体" panose="02010609060101010101" pitchFamily="49" charset="-122"/>
                <a:ea typeface="黑体" panose="02010609060101010101" pitchFamily="49" charset="-122"/>
                <a:sym typeface="+mn-ea"/>
              </a:rPr>
              <a:t>期请性（</a:t>
            </a:r>
            <a:r>
              <a:rPr lang="zh-CN" altLang="en-US" sz="2400" b="1">
                <a:solidFill>
                  <a:srgbClr val="000000"/>
                </a:solidFill>
                <a:latin typeface="华文新魏" pitchFamily="2" charset="-122"/>
                <a:ea typeface="华文新魏" pitchFamily="2" charset="-122"/>
                <a:sym typeface="+mn-ea"/>
              </a:rPr>
              <a:t>期望和请求</a:t>
            </a:r>
            <a:r>
              <a:rPr lang="zh-CN" altLang="en-US" sz="2400" b="1">
                <a:solidFill>
                  <a:srgbClr val="000000"/>
                </a:solidFill>
                <a:latin typeface="黑体" panose="02010609060101010101" pitchFamily="49" charset="-122"/>
                <a:ea typeface="黑体" panose="02010609060101010101" pitchFamily="49" charset="-122"/>
                <a:sym typeface="+mn-ea"/>
              </a:rPr>
              <a:t>）</a:t>
            </a:r>
            <a:endParaRPr lang="zh-CN" altLang="en-US" sz="2400" b="1">
              <a:solidFill>
                <a:srgbClr val="000000"/>
              </a:solidFill>
              <a:latin typeface="黑体" panose="02010609060101010101" pitchFamily="49" charset="-122"/>
              <a:ea typeface="黑体" panose="02010609060101010101" pitchFamily="49" charset="-122"/>
            </a:endParaRPr>
          </a:p>
          <a:p>
            <a:pPr eaLnBrk="1" hangingPunct="1">
              <a:buNone/>
            </a:pPr>
            <a:r>
              <a:rPr lang="zh-CN" altLang="en-US" sz="2400" b="1">
                <a:solidFill>
                  <a:srgbClr val="000099"/>
                </a:solidFill>
                <a:latin typeface="华文新魏" pitchFamily="2" charset="-122"/>
                <a:ea typeface="华文新魏" pitchFamily="2" charset="-122"/>
                <a:sym typeface="+mn-ea"/>
              </a:rPr>
              <a:t>启事的内容不仅仅在于向公众告知有关事项，其主要目的是期望和请求公众协助办理，因此，这种期请性是它</a:t>
            </a:r>
            <a:r>
              <a:rPr lang="zh-CN" altLang="en-US" sz="2400" b="1">
                <a:solidFill>
                  <a:srgbClr val="FF0000"/>
                </a:solidFill>
                <a:latin typeface="华文新魏" pitchFamily="2" charset="-122"/>
                <a:ea typeface="华文新魏" pitchFamily="2" charset="-122"/>
                <a:sym typeface="+mn-ea"/>
              </a:rPr>
              <a:t>区别于声明、告示</a:t>
            </a:r>
            <a:r>
              <a:rPr lang="zh-CN" altLang="en-US" sz="2400" b="1">
                <a:solidFill>
                  <a:srgbClr val="000099"/>
                </a:solidFill>
                <a:latin typeface="华文新魏" pitchFamily="2" charset="-122"/>
                <a:ea typeface="华文新魏" pitchFamily="2" charset="-122"/>
                <a:sym typeface="+mn-ea"/>
              </a:rPr>
              <a:t>的一大文体特征。</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p:cNvSpPr>
          <p:nvPr>
            <p:ph type="title"/>
          </p:nvPr>
        </p:nvSpPr>
        <p:spPr>
          <a:xfrm>
            <a:off x="395605" y="548640"/>
            <a:ext cx="8135938" cy="692150"/>
          </a:xfrm>
          <a:ln/>
        </p:spPr>
        <p:txBody>
          <a:bodyPr vert="horz" wrap="square" lIns="91440" tIns="45720" rIns="91440" bIns="45720" anchor="ctr" anchorCtr="0"/>
          <a:lstStyle/>
          <a:p>
            <a:pPr algn="l" eaLnBrk="1" hangingPunct="1"/>
            <a:r>
              <a:rPr lang="zh-CN" altLang="en-US" sz="4000" b="1">
                <a:solidFill>
                  <a:schemeClr val="tx1"/>
                </a:solidFill>
                <a:ea typeface="华文中宋" pitchFamily="2" charset="-122"/>
              </a:rPr>
              <a:t> </a:t>
            </a:r>
            <a:r>
              <a:rPr lang="zh-CN" altLang="en-US" sz="4000" b="1">
                <a:solidFill>
                  <a:srgbClr val="000000"/>
                </a:solidFill>
                <a:ea typeface="华文中宋" pitchFamily="2" charset="-122"/>
              </a:rPr>
              <a:t>三、启事的类型</a:t>
            </a:r>
          </a:p>
        </p:txBody>
      </p:sp>
      <p:sp>
        <p:nvSpPr>
          <p:cNvPr id="18434" name="Rectangle 3"/>
          <p:cNvSpPr>
            <a:spLocks noGrp="1" noRot="1"/>
          </p:cNvSpPr>
          <p:nvPr>
            <p:ph idx="1"/>
          </p:nvPr>
        </p:nvSpPr>
        <p:spPr>
          <a:xfrm>
            <a:off x="179705" y="765175"/>
            <a:ext cx="8994140" cy="6092825"/>
          </a:xfrm>
          <a:ln/>
        </p:spPr>
        <p:txBody>
          <a:bodyPr vert="horz" wrap="square" lIns="91440" tIns="45720" rIns="91440" bIns="45720" anchor="t" anchorCtr="0"/>
          <a:lstStyle/>
          <a:p>
            <a:pPr marL="0" indent="0" eaLnBrk="1" hangingPunct="1">
              <a:lnSpc>
                <a:spcPct val="120000"/>
              </a:lnSpc>
              <a:buNone/>
            </a:pPr>
            <a:endParaRPr lang="zh-CN" altLang="en-US">
              <a:latin typeface="华文细黑" pitchFamily="2" charset="-122"/>
              <a:ea typeface="华文细黑" pitchFamily="2" charset="-122"/>
            </a:endParaRPr>
          </a:p>
          <a:p>
            <a:pPr eaLnBrk="1" hangingPunct="1">
              <a:lnSpc>
                <a:spcPct val="120000"/>
              </a:lnSpc>
              <a:buNone/>
            </a:pPr>
            <a:r>
              <a:rPr lang="en-US" altLang="zh-CN" b="1">
                <a:solidFill>
                  <a:srgbClr val="000000"/>
                </a:solidFill>
                <a:latin typeface="华文中宋" pitchFamily="2" charset="-122"/>
                <a:ea typeface="华文中宋" pitchFamily="2" charset="-122"/>
              </a:rPr>
              <a:t>(</a:t>
            </a:r>
            <a:r>
              <a:rPr lang="zh-CN" altLang="en-US" b="1">
                <a:solidFill>
                  <a:srgbClr val="000000"/>
                </a:solidFill>
                <a:latin typeface="华文中宋" pitchFamily="2" charset="-122"/>
                <a:ea typeface="华文中宋" pitchFamily="2" charset="-122"/>
              </a:rPr>
              <a:t>一</a:t>
            </a:r>
            <a:r>
              <a:rPr lang="en-US" altLang="zh-CN" b="1">
                <a:solidFill>
                  <a:srgbClr val="000000"/>
                </a:solidFill>
                <a:latin typeface="华文中宋" pitchFamily="2" charset="-122"/>
                <a:ea typeface="华文中宋" pitchFamily="2" charset="-122"/>
              </a:rPr>
              <a:t>)</a:t>
            </a:r>
            <a:r>
              <a:rPr lang="zh-CN" altLang="en-US" b="1">
                <a:solidFill>
                  <a:srgbClr val="000000"/>
                </a:solidFill>
                <a:latin typeface="华文中宋" pitchFamily="2" charset="-122"/>
                <a:ea typeface="华文中宋" pitchFamily="2" charset="-122"/>
              </a:rPr>
              <a:t>征招类启事</a:t>
            </a:r>
            <a:endParaRPr lang="zh-CN" altLang="en-US" b="1">
              <a:solidFill>
                <a:srgbClr val="000000"/>
              </a:solidFill>
            </a:endParaRPr>
          </a:p>
          <a:p>
            <a:pPr eaLnBrk="1" hangingPunct="1">
              <a:lnSpc>
                <a:spcPct val="120000"/>
              </a:lnSpc>
              <a:buNone/>
            </a:pPr>
            <a:r>
              <a:rPr lang="zh-CN" altLang="en-US" b="1">
                <a:solidFill>
                  <a:srgbClr val="0000CC"/>
                </a:solidFill>
                <a:ea typeface="华文中宋" pitchFamily="2" charset="-122"/>
              </a:rPr>
              <a:t>如征文启事、招生启事、招聘启事等。</a:t>
            </a:r>
            <a:r>
              <a:rPr lang="zh-CN" altLang="en-US"/>
              <a:t> </a:t>
            </a:r>
            <a:r>
              <a:rPr lang="en-US" altLang="zh-CN">
                <a:latin typeface="华文中宋" pitchFamily="2" charset="-122"/>
                <a:ea typeface="华文中宋" pitchFamily="2" charset="-122"/>
              </a:rPr>
              <a:t>            </a:t>
            </a:r>
          </a:p>
          <a:p>
            <a:pPr eaLnBrk="1" hangingPunct="1">
              <a:lnSpc>
                <a:spcPct val="120000"/>
              </a:lnSpc>
              <a:buNone/>
            </a:pPr>
            <a:r>
              <a:rPr lang="en-US" altLang="zh-CN" b="1">
                <a:solidFill>
                  <a:srgbClr val="000000"/>
                </a:solidFill>
                <a:latin typeface="华文中宋" pitchFamily="2" charset="-122"/>
                <a:ea typeface="华文中宋" pitchFamily="2" charset="-122"/>
              </a:rPr>
              <a:t>(</a:t>
            </a:r>
            <a:r>
              <a:rPr lang="zh-CN" altLang="en-US" b="1">
                <a:solidFill>
                  <a:srgbClr val="000000"/>
                </a:solidFill>
                <a:latin typeface="华文中宋" pitchFamily="2" charset="-122"/>
                <a:ea typeface="华文中宋" pitchFamily="2" charset="-122"/>
              </a:rPr>
              <a:t>二</a:t>
            </a:r>
            <a:r>
              <a:rPr lang="en-US" altLang="zh-CN" b="1">
                <a:solidFill>
                  <a:srgbClr val="000000"/>
                </a:solidFill>
                <a:latin typeface="华文中宋" pitchFamily="2" charset="-122"/>
                <a:ea typeface="华文中宋" pitchFamily="2" charset="-122"/>
              </a:rPr>
              <a:t>)</a:t>
            </a:r>
            <a:r>
              <a:rPr lang="zh-CN" altLang="en-US" b="1">
                <a:solidFill>
                  <a:srgbClr val="000000"/>
                </a:solidFill>
                <a:ea typeface="华文中宋" pitchFamily="2" charset="-122"/>
              </a:rPr>
              <a:t>告知类启事</a:t>
            </a:r>
            <a:r>
              <a:rPr lang="zh-CN" altLang="en-US"/>
              <a:t>  </a:t>
            </a:r>
          </a:p>
          <a:p>
            <a:pPr eaLnBrk="1" hangingPunct="1">
              <a:lnSpc>
                <a:spcPct val="120000"/>
              </a:lnSpc>
              <a:buNone/>
            </a:pPr>
            <a:r>
              <a:rPr lang="zh-CN" altLang="en-US" b="1">
                <a:solidFill>
                  <a:srgbClr val="0000CC"/>
                </a:solidFill>
                <a:ea typeface="华文中宋" pitchFamily="2" charset="-122"/>
              </a:rPr>
              <a:t>如迁址启事、停业启事、庆典启事、开业启事。</a:t>
            </a:r>
          </a:p>
          <a:p>
            <a:pPr eaLnBrk="1" hangingPunct="1">
              <a:lnSpc>
                <a:spcPct val="120000"/>
              </a:lnSpc>
              <a:buNone/>
            </a:pPr>
            <a:r>
              <a:rPr lang="en-US" altLang="zh-CN" b="1">
                <a:solidFill>
                  <a:srgbClr val="000000"/>
                </a:solidFill>
                <a:latin typeface="华文中宋" pitchFamily="2" charset="-122"/>
                <a:ea typeface="华文中宋" pitchFamily="2" charset="-122"/>
                <a:sym typeface="+mn-ea"/>
              </a:rPr>
              <a:t>(</a:t>
            </a:r>
            <a:r>
              <a:rPr lang="zh-CN" altLang="en-US" b="1">
                <a:solidFill>
                  <a:srgbClr val="000000"/>
                </a:solidFill>
                <a:latin typeface="华文中宋" pitchFamily="2" charset="-122"/>
                <a:ea typeface="华文中宋" pitchFamily="2" charset="-122"/>
                <a:sym typeface="+mn-ea"/>
              </a:rPr>
              <a:t>三</a:t>
            </a:r>
            <a:r>
              <a:rPr lang="en-US" altLang="zh-CN" b="1">
                <a:solidFill>
                  <a:srgbClr val="000000"/>
                </a:solidFill>
                <a:latin typeface="华文中宋" pitchFamily="2" charset="-122"/>
                <a:ea typeface="华文中宋" pitchFamily="2" charset="-122"/>
                <a:sym typeface="+mn-ea"/>
              </a:rPr>
              <a:t>)</a:t>
            </a:r>
            <a:r>
              <a:rPr lang="zh-CN" altLang="en-US" b="1">
                <a:solidFill>
                  <a:srgbClr val="000000"/>
                </a:solidFill>
                <a:latin typeface="华文中宋" pitchFamily="2" charset="-122"/>
                <a:ea typeface="华文中宋" pitchFamily="2" charset="-122"/>
                <a:sym typeface="+mn-ea"/>
              </a:rPr>
              <a:t>寻找类启事</a:t>
            </a:r>
            <a:endParaRPr lang="zh-CN" altLang="en-US" b="1">
              <a:solidFill>
                <a:srgbClr val="000000"/>
              </a:solidFill>
              <a:latin typeface="华文中宋" pitchFamily="2" charset="-122"/>
              <a:ea typeface="华文中宋" pitchFamily="2" charset="-122"/>
            </a:endParaRPr>
          </a:p>
          <a:p>
            <a:pPr eaLnBrk="1" hangingPunct="1">
              <a:lnSpc>
                <a:spcPct val="120000"/>
              </a:lnSpc>
              <a:buNone/>
            </a:pPr>
            <a:r>
              <a:rPr lang="zh-CN" altLang="en-US" b="1">
                <a:solidFill>
                  <a:srgbClr val="0000CC"/>
                </a:solidFill>
                <a:ea typeface="华文中宋" pitchFamily="2" charset="-122"/>
                <a:sym typeface="+mn-ea"/>
              </a:rPr>
              <a:t>如寻人启事、寻物启事、招领启事等。</a:t>
            </a:r>
            <a:endParaRPr lang="zh-CN" altLang="en-US" b="1">
              <a:solidFill>
                <a:srgbClr val="0000CC"/>
              </a:solidFill>
              <a:ea typeface="华文中宋" pitchFamily="2" charset="-122"/>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p:cNvSpPr>
          <p:nvPr>
            <p:ph type="title"/>
          </p:nvPr>
        </p:nvSpPr>
        <p:spPr>
          <a:xfrm>
            <a:off x="827088" y="260350"/>
            <a:ext cx="6870700" cy="765175"/>
          </a:xfrm>
          <a:ln/>
        </p:spPr>
        <p:txBody>
          <a:bodyPr vert="horz" wrap="square" lIns="91440" tIns="45720" rIns="91440" bIns="45720" anchor="ctr" anchorCtr="0"/>
          <a:lstStyle/>
          <a:p>
            <a:pPr eaLnBrk="1" hangingPunct="1"/>
            <a:r>
              <a:rPr lang="zh-CN" altLang="en-US" b="1">
                <a:solidFill>
                  <a:schemeClr val="bg1"/>
                </a:solidFill>
                <a:ea typeface="华文中宋" pitchFamily="2" charset="-122"/>
              </a:rPr>
              <a:t>   </a:t>
            </a:r>
            <a:r>
              <a:rPr lang="zh-CN" altLang="en-US" sz="4000" b="1">
                <a:solidFill>
                  <a:srgbClr val="000000"/>
                </a:solidFill>
                <a:ea typeface="华文琥珀" pitchFamily="2" charset="-122"/>
              </a:rPr>
              <a:t>四、结构与写法</a:t>
            </a:r>
          </a:p>
        </p:txBody>
      </p:sp>
      <p:sp>
        <p:nvSpPr>
          <p:cNvPr id="19458" name="Rectangle 3"/>
          <p:cNvSpPr>
            <a:spLocks noGrp="1" noRot="1"/>
          </p:cNvSpPr>
          <p:nvPr>
            <p:ph idx="1"/>
          </p:nvPr>
        </p:nvSpPr>
        <p:spPr>
          <a:xfrm>
            <a:off x="179388" y="1196975"/>
            <a:ext cx="8785225" cy="5400675"/>
          </a:xfrm>
          <a:ln/>
        </p:spPr>
        <p:txBody>
          <a:bodyPr vert="horz" wrap="square" lIns="91440" tIns="45720" rIns="91440" bIns="45720" anchor="t" anchorCtr="0"/>
          <a:lstStyle/>
          <a:p>
            <a:pPr algn="just" eaLnBrk="1" hangingPunct="1">
              <a:lnSpc>
                <a:spcPct val="120000"/>
              </a:lnSpc>
              <a:buNone/>
            </a:pPr>
            <a:r>
              <a:rPr lang="zh-CN" altLang="en-US" sz="3600" b="1">
                <a:solidFill>
                  <a:srgbClr val="0000CC"/>
                </a:solidFill>
                <a:ea typeface="华文中宋" pitchFamily="2" charset="-122"/>
              </a:rPr>
              <a:t>结构：</a:t>
            </a:r>
            <a:r>
              <a:rPr lang="zh-CN" altLang="en-US" sz="3600" b="1">
                <a:solidFill>
                  <a:srgbClr val="000000"/>
                </a:solidFill>
                <a:latin typeface="黑体" panose="02010609060101010101" pitchFamily="49" charset="-122"/>
                <a:ea typeface="黑体" panose="02010609060101010101" pitchFamily="49" charset="-122"/>
              </a:rPr>
              <a:t>标题</a:t>
            </a:r>
            <a:r>
              <a:rPr lang="zh-CN" altLang="en-US" sz="3600" b="1">
                <a:solidFill>
                  <a:schemeClr val="accent2"/>
                </a:solidFill>
                <a:latin typeface="黑体" panose="02010609060101010101" pitchFamily="49" charset="-122"/>
                <a:ea typeface="黑体" panose="02010609060101010101" pitchFamily="49" charset="-122"/>
              </a:rPr>
              <a:t> </a:t>
            </a:r>
            <a:r>
              <a:rPr lang="en-US" altLang="zh-CN" sz="3600" b="1">
                <a:solidFill>
                  <a:srgbClr val="A50021"/>
                </a:solidFill>
                <a:latin typeface="黑体" panose="02010609060101010101" pitchFamily="49" charset="-122"/>
                <a:ea typeface="黑体" panose="02010609060101010101" pitchFamily="49" charset="-122"/>
              </a:rPr>
              <a:t>+</a:t>
            </a:r>
            <a:r>
              <a:rPr lang="en-US" altLang="zh-CN" sz="3600" b="1">
                <a:solidFill>
                  <a:schemeClr val="accent2"/>
                </a:solidFill>
                <a:latin typeface="黑体" panose="02010609060101010101" pitchFamily="49" charset="-122"/>
                <a:ea typeface="黑体" panose="02010609060101010101" pitchFamily="49" charset="-122"/>
              </a:rPr>
              <a:t> </a:t>
            </a:r>
            <a:r>
              <a:rPr lang="zh-CN" altLang="en-US" sz="3600" b="1">
                <a:solidFill>
                  <a:srgbClr val="000000"/>
                </a:solidFill>
                <a:latin typeface="黑体" panose="02010609060101010101" pitchFamily="49" charset="-122"/>
                <a:ea typeface="黑体" panose="02010609060101010101" pitchFamily="49" charset="-122"/>
              </a:rPr>
              <a:t>正文 </a:t>
            </a:r>
            <a:r>
              <a:rPr lang="en-US" altLang="zh-CN" sz="3600" b="1">
                <a:solidFill>
                  <a:srgbClr val="A50021"/>
                </a:solidFill>
                <a:latin typeface="黑体" panose="02010609060101010101" pitchFamily="49" charset="-122"/>
                <a:ea typeface="黑体" panose="02010609060101010101" pitchFamily="49" charset="-122"/>
              </a:rPr>
              <a:t>+</a:t>
            </a:r>
            <a:r>
              <a:rPr lang="en-US" altLang="zh-CN" sz="3600" b="1">
                <a:solidFill>
                  <a:schemeClr val="accent2"/>
                </a:solidFill>
                <a:latin typeface="黑体" panose="02010609060101010101" pitchFamily="49" charset="-122"/>
                <a:ea typeface="黑体" panose="02010609060101010101" pitchFamily="49" charset="-122"/>
              </a:rPr>
              <a:t> </a:t>
            </a:r>
            <a:r>
              <a:rPr lang="zh-CN" altLang="en-US" sz="3600" b="1">
                <a:solidFill>
                  <a:srgbClr val="000000"/>
                </a:solidFill>
                <a:latin typeface="黑体" panose="02010609060101010101" pitchFamily="49" charset="-122"/>
                <a:ea typeface="黑体" panose="02010609060101010101" pitchFamily="49" charset="-122"/>
              </a:rPr>
              <a:t>落款</a:t>
            </a:r>
            <a:r>
              <a:rPr lang="zh-CN" altLang="en-US" sz="3600" b="1">
                <a:solidFill>
                  <a:srgbClr val="A50021"/>
                </a:solidFill>
                <a:latin typeface="黑体" panose="02010609060101010101" pitchFamily="49" charset="-122"/>
                <a:ea typeface="黑体" panose="02010609060101010101" pitchFamily="49" charset="-122"/>
              </a:rPr>
              <a:t> </a:t>
            </a:r>
            <a:r>
              <a:rPr lang="en-US" altLang="zh-CN" sz="3600" b="1">
                <a:solidFill>
                  <a:srgbClr val="A50021"/>
                </a:solidFill>
                <a:latin typeface="黑体" panose="02010609060101010101" pitchFamily="49" charset="-122"/>
                <a:ea typeface="黑体" panose="02010609060101010101" pitchFamily="49" charset="-122"/>
              </a:rPr>
              <a:t>+ </a:t>
            </a:r>
            <a:r>
              <a:rPr lang="zh-CN" altLang="en-US" sz="3600" b="1">
                <a:solidFill>
                  <a:srgbClr val="000000"/>
                </a:solidFill>
                <a:latin typeface="黑体" panose="02010609060101010101" pitchFamily="49" charset="-122"/>
                <a:ea typeface="黑体" panose="02010609060101010101" pitchFamily="49" charset="-122"/>
              </a:rPr>
              <a:t>日期</a:t>
            </a:r>
          </a:p>
          <a:p>
            <a:pPr algn="just" eaLnBrk="1" hangingPunct="1">
              <a:lnSpc>
                <a:spcPct val="120000"/>
              </a:lnSpc>
              <a:buNone/>
            </a:pPr>
            <a:r>
              <a:rPr lang="en-US" altLang="zh-CN" b="1">
                <a:solidFill>
                  <a:srgbClr val="000000"/>
                </a:solidFill>
                <a:latin typeface="黑体" panose="02010609060101010101" pitchFamily="49" charset="-122"/>
                <a:ea typeface="黑体" panose="02010609060101010101" pitchFamily="49" charset="-122"/>
              </a:rPr>
              <a:t>1.</a:t>
            </a:r>
            <a:r>
              <a:rPr lang="zh-CN" altLang="en-US" b="1">
                <a:solidFill>
                  <a:srgbClr val="000000"/>
                </a:solidFill>
                <a:latin typeface="黑体" panose="02010609060101010101" pitchFamily="49" charset="-122"/>
                <a:ea typeface="黑体" panose="02010609060101010101" pitchFamily="49" charset="-122"/>
              </a:rPr>
              <a:t>标题写在首行正中</a:t>
            </a:r>
            <a:endParaRPr lang="zh-CN" altLang="en-US" b="1">
              <a:solidFill>
                <a:schemeClr val="tx2"/>
              </a:solidFill>
              <a:latin typeface="华文细黑" pitchFamily="2" charset="-122"/>
              <a:ea typeface="华文细黑" pitchFamily="2" charset="-122"/>
            </a:endParaRPr>
          </a:p>
          <a:p>
            <a:pPr algn="just" eaLnBrk="1" hangingPunct="1">
              <a:lnSpc>
                <a:spcPct val="120000"/>
              </a:lnSpc>
              <a:buNone/>
            </a:pPr>
            <a:r>
              <a:rPr lang="zh-CN" altLang="en-US" b="1">
                <a:solidFill>
                  <a:srgbClr val="0000CC"/>
                </a:solidFill>
                <a:latin typeface="宋体" panose="02010600030101010101" pitchFamily="2" charset="-122"/>
              </a:rPr>
              <a:t>如“招领启事”、“招聘启事”，也可将“启事”二字省去，直接写“寻人”、“征婚”、“招聘”等。</a:t>
            </a:r>
          </a:p>
          <a:p>
            <a:pPr algn="just" eaLnBrk="1" hangingPunct="1">
              <a:lnSpc>
                <a:spcPct val="120000"/>
              </a:lnSpc>
              <a:buNone/>
            </a:pPr>
            <a:r>
              <a:rPr lang="zh-CN" altLang="en-US" b="1">
                <a:solidFill>
                  <a:srgbClr val="A50021"/>
                </a:solidFill>
                <a:latin typeface="宋体" panose="02010600030101010101" pitchFamily="2" charset="-122"/>
              </a:rPr>
              <a:t>常有人将启事中的“事”写成请示的“示”，这是错误的。</a:t>
            </a:r>
            <a:endParaRPr lang="en-US" altLang="zh-CN" b="1">
              <a:solidFill>
                <a:srgbClr val="A50021"/>
              </a:solidFill>
              <a:latin typeface="宋体" panose="02010600030101010101" pitchFamily="2" charset="-122"/>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p:cNvSpPr>
          <p:nvPr>
            <p:ph type="title"/>
          </p:nvPr>
        </p:nvSpPr>
        <p:spPr>
          <a:xfrm>
            <a:off x="301625" y="609600"/>
            <a:ext cx="8540750" cy="947738"/>
          </a:xfrm>
          <a:ln/>
        </p:spPr>
        <p:txBody>
          <a:bodyPr vert="horz" wrap="square" lIns="91440" tIns="45720" rIns="91440" bIns="45720" anchor="ctr" anchorCtr="0"/>
          <a:lstStyle/>
          <a:p>
            <a:pPr eaLnBrk="1" hangingPunct="1"/>
            <a:r>
              <a:rPr lang="en-US" altLang="zh-CN" sz="4800" b="1">
                <a:solidFill>
                  <a:srgbClr val="000000"/>
                </a:solidFill>
                <a:latin typeface="华文琥珀" pitchFamily="2" charset="-122"/>
                <a:ea typeface="华文琥珀" pitchFamily="2" charset="-122"/>
              </a:rPr>
              <a:t>2.</a:t>
            </a:r>
            <a:r>
              <a:rPr lang="zh-CN" altLang="en-US" sz="4800" b="1">
                <a:solidFill>
                  <a:srgbClr val="000000"/>
                </a:solidFill>
                <a:latin typeface="华文琥珀" pitchFamily="2" charset="-122"/>
                <a:ea typeface="华文琥珀" pitchFamily="2" charset="-122"/>
              </a:rPr>
              <a:t>正文的内容一般包括</a:t>
            </a:r>
          </a:p>
        </p:txBody>
      </p:sp>
      <p:sp>
        <p:nvSpPr>
          <p:cNvPr id="21506" name="Rectangle 3"/>
          <p:cNvSpPr>
            <a:spLocks noGrp="1" noRot="1"/>
          </p:cNvSpPr>
          <p:nvPr>
            <p:ph idx="1"/>
          </p:nvPr>
        </p:nvSpPr>
        <p:spPr>
          <a:xfrm>
            <a:off x="301625" y="1700213"/>
            <a:ext cx="8540750" cy="4608512"/>
          </a:xfrm>
          <a:ln/>
        </p:spPr>
        <p:txBody>
          <a:bodyPr vert="horz" wrap="square" lIns="91440" tIns="45720" rIns="91440" bIns="45720" anchor="t" anchorCtr="0"/>
          <a:lstStyle/>
          <a:p>
            <a:pPr algn="just" eaLnBrk="1" hangingPunct="1">
              <a:lnSpc>
                <a:spcPct val="120000"/>
              </a:lnSpc>
            </a:pPr>
            <a:r>
              <a:rPr lang="zh-CN" altLang="en-US" sz="3600" b="1">
                <a:solidFill>
                  <a:srgbClr val="0000CC"/>
                </a:solidFill>
                <a:latin typeface="隶书" pitchFamily="49" charset="-122"/>
                <a:ea typeface="隶书" pitchFamily="49" charset="-122"/>
              </a:rPr>
              <a:t>原因或目的</a:t>
            </a:r>
          </a:p>
          <a:p>
            <a:pPr algn="just" eaLnBrk="1" hangingPunct="1">
              <a:lnSpc>
                <a:spcPct val="120000"/>
              </a:lnSpc>
            </a:pPr>
            <a:r>
              <a:rPr lang="zh-CN" altLang="en-US" sz="3600" b="1">
                <a:solidFill>
                  <a:srgbClr val="0000CC"/>
                </a:solidFill>
                <a:latin typeface="隶书" pitchFamily="49" charset="-122"/>
                <a:ea typeface="隶书" pitchFamily="49" charset="-122"/>
              </a:rPr>
              <a:t>要求与条件</a:t>
            </a:r>
          </a:p>
          <a:p>
            <a:pPr algn="just" eaLnBrk="1" hangingPunct="1">
              <a:lnSpc>
                <a:spcPct val="120000"/>
              </a:lnSpc>
            </a:pPr>
            <a:r>
              <a:rPr lang="zh-CN" altLang="en-US" sz="3600" b="1">
                <a:solidFill>
                  <a:srgbClr val="0000CC"/>
                </a:solidFill>
                <a:latin typeface="隶书" pitchFamily="49" charset="-122"/>
                <a:ea typeface="隶书" pitchFamily="49" charset="-122"/>
              </a:rPr>
              <a:t>特征</a:t>
            </a:r>
          </a:p>
          <a:p>
            <a:pPr algn="just" eaLnBrk="1" hangingPunct="1">
              <a:lnSpc>
                <a:spcPct val="120000"/>
              </a:lnSpc>
            </a:pPr>
            <a:r>
              <a:rPr lang="zh-CN" altLang="en-US" sz="3600" b="1">
                <a:solidFill>
                  <a:srgbClr val="0000CC"/>
                </a:solidFill>
                <a:latin typeface="隶书" pitchFamily="49" charset="-122"/>
                <a:ea typeface="隶书" pitchFamily="49" charset="-122"/>
              </a:rPr>
              <a:t>待遇</a:t>
            </a:r>
          </a:p>
          <a:p>
            <a:pPr eaLnBrk="1" hangingPunct="1">
              <a:lnSpc>
                <a:spcPct val="90000"/>
              </a:lnSpc>
            </a:pPr>
            <a:r>
              <a:rPr lang="zh-CN" altLang="en-US" b="1">
                <a:solidFill>
                  <a:srgbClr val="000000"/>
                </a:solidFill>
              </a:rPr>
              <a:t>正文部分是体现各种启事不同性质和特点的关键部分，应依据不同启事的内容和要求，变通处置。</a:t>
            </a:r>
            <a:endParaRPr lang="en-US" altLang="zh-CN" b="1">
              <a:solidFill>
                <a:srgbClr val="000000"/>
              </a:solidFill>
              <a:latin typeface="隶书" pitchFamily="49" charset="-122"/>
              <a:ea typeface="隶书" pitchFamily="49" charset="-122"/>
            </a:endParaRPr>
          </a:p>
          <a:p>
            <a:pPr eaLnBrk="1" hangingPunct="1">
              <a:lnSpc>
                <a:spcPct val="90000"/>
              </a:lnSpc>
            </a:pPr>
            <a:endParaRPr lang="zh-CN" altLang="en-US" sz="3600" b="1">
              <a:latin typeface="隶书" pitchFamily="49" charset="-122"/>
              <a:ea typeface="隶书" pitchFamily="49" charset="-122"/>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2" name="Rectangle 4"/>
          <p:cNvSpPr/>
          <p:nvPr/>
        </p:nvSpPr>
        <p:spPr>
          <a:xfrm>
            <a:off x="468313" y="908050"/>
            <a:ext cx="7700962" cy="5761038"/>
          </a:xfrm>
          <a:prstGeom prst="rect">
            <a:avLst/>
          </a:prstGeom>
          <a:noFill/>
          <a:ln w="9525">
            <a:noFill/>
          </a:ln>
        </p:spPr>
        <p:txBody>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85000"/>
              <a:buFont typeface="Wingdings" panose="05000000000000000000" pitchFamily="2" charset="2"/>
              <a:buChar char="v"/>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stStyle>
          <a:p>
            <a:pPr marL="342900" lvl="0" indent="-342900" eaLnBrk="1" hangingPunct="1">
              <a:lnSpc>
                <a:spcPct val="90000"/>
              </a:lnSpc>
              <a:buNone/>
            </a:pPr>
            <a:r>
              <a:rPr lang="zh-CN" altLang="en-US" b="1">
                <a:solidFill>
                  <a:srgbClr val="FF0000"/>
                </a:solidFill>
                <a:ea typeface="隶书" pitchFamily="49" charset="-122"/>
              </a:rPr>
              <a:t>寻物启事</a:t>
            </a:r>
            <a:r>
              <a:rPr lang="zh-CN" altLang="en-US" b="1">
                <a:solidFill>
                  <a:srgbClr val="000000"/>
                </a:solidFill>
              </a:rPr>
              <a:t>应着重交待丢失物品的名称、特征、时间、地点、失主姓名、住址或单位名称、地址，发现后交还的办法和酬谢方式等；</a:t>
            </a:r>
          </a:p>
          <a:p>
            <a:pPr marL="342900" lvl="0" indent="-342900" eaLnBrk="1" hangingPunct="1">
              <a:lnSpc>
                <a:spcPct val="90000"/>
              </a:lnSpc>
              <a:buNone/>
            </a:pPr>
            <a:r>
              <a:rPr lang="zh-CN" altLang="en-US" b="1">
                <a:solidFill>
                  <a:srgbClr val="FF0000"/>
                </a:solidFill>
                <a:ea typeface="隶书" pitchFamily="49" charset="-122"/>
              </a:rPr>
              <a:t>开业启事</a:t>
            </a:r>
            <a:r>
              <a:rPr lang="zh-CN" altLang="en-US" b="1">
                <a:solidFill>
                  <a:srgbClr val="000000"/>
                </a:solidFill>
              </a:rPr>
              <a:t>则应写明开业单位的名称、概况、性质、地点、经营项目和开业时间等内容；</a:t>
            </a:r>
          </a:p>
          <a:p>
            <a:pPr marL="342900" lvl="0" indent="-342900" eaLnBrk="1" hangingPunct="1">
              <a:lnSpc>
                <a:spcPct val="90000"/>
              </a:lnSpc>
              <a:buNone/>
            </a:pPr>
            <a:r>
              <a:rPr lang="zh-CN" altLang="en-US" b="1">
                <a:solidFill>
                  <a:srgbClr val="FF0000"/>
                </a:solidFill>
                <a:ea typeface="隶书" pitchFamily="49" charset="-122"/>
              </a:rPr>
              <a:t>招聘启事</a:t>
            </a:r>
            <a:r>
              <a:rPr lang="zh-CN" altLang="en-US" b="1">
                <a:solidFill>
                  <a:srgbClr val="000000"/>
                </a:solidFill>
              </a:rPr>
              <a:t>一般包括招聘基本情况、招聘对象、应聘条件、招聘待遇、招聘方法等内容；</a:t>
            </a:r>
          </a:p>
          <a:p>
            <a:pPr marL="342900" lvl="0" indent="-342900" eaLnBrk="1" hangingPunct="1">
              <a:lnSpc>
                <a:spcPct val="90000"/>
              </a:lnSpc>
              <a:buNone/>
            </a:pPr>
            <a:r>
              <a:rPr lang="zh-CN" altLang="en-US" b="1">
                <a:solidFill>
                  <a:srgbClr val="000000"/>
                </a:solidFill>
              </a:rPr>
              <a:t>文末可写上“此启”或“特此启事”，亦可略而不写。</a:t>
            </a:r>
          </a:p>
        </p:txBody>
      </p:sp>
      <p:sp>
        <p:nvSpPr>
          <p:cNvPr id="22530" name="Text Box 5"/>
          <p:cNvSpPr txBox="1"/>
          <p:nvPr/>
        </p:nvSpPr>
        <p:spPr>
          <a:xfrm>
            <a:off x="1042988" y="549275"/>
            <a:ext cx="6213475" cy="366713"/>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85000"/>
              <a:buFont typeface="Wingdings" panose="05000000000000000000" pitchFamily="2" charset="2"/>
              <a:buChar char="v"/>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stStyle>
          <a:p>
            <a:pPr marL="0" lvl="0" indent="0" eaLnBrk="1" hangingPunct="1">
              <a:spcBef>
                <a:spcPct val="0"/>
              </a:spcBef>
              <a:buClrTx/>
              <a:buSzTx/>
              <a:buFontTx/>
              <a:buNone/>
            </a:pPr>
            <a:endParaRPr lang="zh-CN" altLang="en-US" sz="1800"/>
          </a:p>
        </p:txBody>
      </p:sp>
      <p:sp>
        <p:nvSpPr>
          <p:cNvPr id="355334" name="Rectangle 6"/>
          <p:cNvSpPr>
            <a:spLocks noGrp="1" noRot="1"/>
          </p:cNvSpPr>
          <p:nvPr>
            <p:ph type="title"/>
          </p:nvPr>
        </p:nvSpPr>
        <p:spPr>
          <a:xfrm>
            <a:off x="827088" y="188913"/>
            <a:ext cx="6767512" cy="647700"/>
          </a:xfrm>
          <a:ln/>
        </p:spPr>
        <p:txBody>
          <a:bodyPr vert="horz" wrap="square" lIns="91440" tIns="45720" rIns="91440" bIns="45720" anchor="ctr" anchorCtr="0"/>
          <a:lstStyle/>
          <a:p>
            <a:pPr eaLnBrk="1" hangingPunct="1"/>
            <a:r>
              <a:rPr lang="zh-CN" altLang="en-US"/>
              <a:t>   </a:t>
            </a:r>
            <a:r>
              <a:rPr lang="zh-CN" altLang="en-US" b="1"/>
              <a:t>启事正文的写法</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5334"/>
                                        </p:tgtEl>
                                        <p:attrNameLst>
                                          <p:attrName>style.visibility</p:attrName>
                                        </p:attrNameLst>
                                      </p:cBhvr>
                                      <p:to>
                                        <p:strVal val="visible"/>
                                      </p:to>
                                    </p:set>
                                    <p:animEffect transition="in" filter="blinds(horizontal)">
                                      <p:cBhvr>
                                        <p:cTn id="7" dur="500"/>
                                        <p:tgtEl>
                                          <p:spTgt spid="3553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55332"/>
                                        </p:tgtEl>
                                        <p:attrNameLst>
                                          <p:attrName>style.visibility</p:attrName>
                                        </p:attrNameLst>
                                      </p:cBhvr>
                                      <p:to>
                                        <p:strVal val="visible"/>
                                      </p:to>
                                    </p:set>
                                    <p:animEffect transition="in" filter="blinds(horizontal)">
                                      <p:cBhvr>
                                        <p:cTn id="12" dur="500"/>
                                        <p:tgtEl>
                                          <p:spTgt spid="355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5332" grpId="0"/>
      <p:bldP spid="3553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p:cNvSpPr>
          <p:nvPr>
            <p:ph type="title"/>
          </p:nvPr>
        </p:nvSpPr>
        <p:spPr>
          <a:xfrm>
            <a:off x="395288" y="549275"/>
            <a:ext cx="8518525" cy="792163"/>
          </a:xfrm>
          <a:ln/>
        </p:spPr>
        <p:txBody>
          <a:bodyPr vert="horz" wrap="square" lIns="91440" tIns="45720" rIns="91440" bIns="45720" anchor="ctr" anchorCtr="0"/>
          <a:lstStyle/>
          <a:p>
            <a:pPr algn="l" eaLnBrk="1" hangingPunct="1"/>
            <a:r>
              <a:rPr lang="en-US" altLang="zh-CN" sz="4000" b="1">
                <a:solidFill>
                  <a:schemeClr val="hlink"/>
                </a:solidFill>
                <a:latin typeface="华文中宋" pitchFamily="2" charset="-122"/>
                <a:ea typeface="华文中宋" pitchFamily="2" charset="-122"/>
              </a:rPr>
              <a:t> </a:t>
            </a:r>
            <a:r>
              <a:rPr lang="en-US" altLang="zh-CN" sz="4000" b="1">
                <a:solidFill>
                  <a:srgbClr val="000000"/>
                </a:solidFill>
                <a:latin typeface="华文中宋" pitchFamily="2" charset="-122"/>
                <a:ea typeface="华文中宋" pitchFamily="2" charset="-122"/>
              </a:rPr>
              <a:t>3. </a:t>
            </a:r>
            <a:r>
              <a:rPr lang="zh-CN" altLang="en-US" sz="4000" b="1">
                <a:solidFill>
                  <a:srgbClr val="000000"/>
                </a:solidFill>
                <a:latin typeface="华文中宋" pitchFamily="2" charset="-122"/>
                <a:ea typeface="华文中宋" pitchFamily="2" charset="-122"/>
              </a:rPr>
              <a:t>启事落款</a:t>
            </a:r>
          </a:p>
        </p:txBody>
      </p:sp>
      <p:sp>
        <p:nvSpPr>
          <p:cNvPr id="23554" name="Rectangle 3"/>
          <p:cNvSpPr>
            <a:spLocks noGrp="1" noRot="1"/>
          </p:cNvSpPr>
          <p:nvPr>
            <p:ph idx="1"/>
          </p:nvPr>
        </p:nvSpPr>
        <p:spPr>
          <a:xfrm>
            <a:off x="251460" y="1412875"/>
            <a:ext cx="8594725" cy="5184775"/>
          </a:xfrm>
          <a:ln/>
        </p:spPr>
        <p:txBody>
          <a:bodyPr vert="horz" wrap="square" lIns="91440" tIns="45720" rIns="91440" bIns="45720" anchor="t" anchorCtr="0"/>
          <a:lstStyle/>
          <a:p>
            <a:pPr eaLnBrk="1" hangingPunct="1">
              <a:lnSpc>
                <a:spcPct val="130000"/>
              </a:lnSpc>
              <a:buNone/>
            </a:pPr>
            <a:r>
              <a:rPr lang="zh-CN" altLang="en-US" b="1">
                <a:solidFill>
                  <a:srgbClr val="0000CC"/>
                </a:solidFill>
                <a:ea typeface="隶书" pitchFamily="49" charset="-122"/>
              </a:rPr>
              <a:t>启事的落款</a:t>
            </a:r>
            <a:r>
              <a:rPr lang="zh-CN" altLang="en-US" b="1">
                <a:solidFill>
                  <a:srgbClr val="FF0000"/>
                </a:solidFill>
                <a:ea typeface="隶书" pitchFamily="49" charset="-122"/>
              </a:rPr>
              <a:t>写在正文右下方</a:t>
            </a:r>
            <a:r>
              <a:rPr lang="zh-CN" altLang="en-US" b="1">
                <a:solidFill>
                  <a:srgbClr val="0000CC"/>
                </a:solidFill>
                <a:ea typeface="隶书" pitchFamily="49" charset="-122"/>
              </a:rPr>
              <a:t>，包括公布启事的部门名称或个人姓名。标题或正文中已出现招聘单位名称的，此处可以省略。</a:t>
            </a:r>
            <a:r>
              <a:rPr lang="zh-CN" altLang="en-US" sz="2400" b="1">
                <a:solidFill>
                  <a:schemeClr val="tx2"/>
                </a:solidFill>
                <a:latin typeface="楷体_GB2312" pitchFamily="49" charset="-122"/>
                <a:ea typeface="楷体_GB2312" pitchFamily="49" charset="-122"/>
              </a:rPr>
              <a:t> </a:t>
            </a:r>
          </a:p>
          <a:p>
            <a:pPr eaLnBrk="1" hangingPunct="1">
              <a:spcBef>
                <a:spcPct val="45000"/>
              </a:spcBef>
              <a:buNone/>
            </a:pPr>
            <a:r>
              <a:rPr lang="zh-CN" altLang="en-US" b="1">
                <a:solidFill>
                  <a:srgbClr val="000000"/>
                </a:solidFill>
              </a:rPr>
              <a:t>有的启事还需要写明单位地址、时间、电话、电子邮箱、联系人等。</a:t>
            </a:r>
          </a:p>
          <a:p>
            <a:pPr eaLnBrk="1" hangingPunct="1">
              <a:spcBef>
                <a:spcPct val="45000"/>
              </a:spcBef>
              <a:buNone/>
            </a:pPr>
            <a:r>
              <a:rPr lang="zh-CN" altLang="en-US" b="1">
                <a:solidFill>
                  <a:srgbClr val="000000"/>
                </a:solidFill>
              </a:rPr>
              <a:t>凡以机关、团体、单位的名义张贴的启事，应加</a:t>
            </a:r>
            <a:r>
              <a:rPr lang="zh-CN" altLang="en-US" b="1">
                <a:solidFill>
                  <a:srgbClr val="FF0000"/>
                </a:solidFill>
              </a:rPr>
              <a:t>盖公章</a:t>
            </a:r>
            <a:r>
              <a:rPr lang="zh-CN" altLang="en-US" b="1">
                <a:solidFill>
                  <a:srgbClr val="000000"/>
                </a:solidFill>
              </a:rPr>
              <a:t>，以示负责。</a:t>
            </a:r>
            <a:endParaRPr lang="zh-CN" altLang="en-US" sz="2400" b="1">
              <a:solidFill>
                <a:srgbClr val="000000"/>
              </a:solidFill>
              <a:latin typeface="楷体_GB2312" pitchFamily="49" charset="-122"/>
              <a:ea typeface="楷体_GB2312" pitchFamily="49" charset="-122"/>
            </a:endParaRPr>
          </a:p>
          <a:p>
            <a:pPr eaLnBrk="1" hangingPunct="1">
              <a:buNone/>
            </a:pPr>
            <a:endParaRPr lang="en-US" altLang="zh-CN" sz="2800" b="1">
              <a:solidFill>
                <a:srgbClr val="000000"/>
              </a:solidFill>
              <a:latin typeface="楷体_GB2312" pitchFamily="49" charset="-122"/>
              <a:ea typeface="楷体_GB2312" pitchFamily="49" charset="-122"/>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p:cNvSpPr>
          <p:nvPr>
            <p:ph type="title"/>
          </p:nvPr>
        </p:nvSpPr>
        <p:spPr>
          <a:xfrm>
            <a:off x="684213" y="549275"/>
            <a:ext cx="6911975" cy="792163"/>
          </a:xfrm>
          <a:ln/>
        </p:spPr>
        <p:txBody>
          <a:bodyPr vert="horz" wrap="square" lIns="91440" tIns="45720" rIns="91440" bIns="45720" anchor="ctr" anchorCtr="0"/>
          <a:lstStyle/>
          <a:p>
            <a:pPr algn="l" eaLnBrk="1" hangingPunct="1"/>
            <a:r>
              <a:rPr lang="en-US" altLang="zh-CN" b="1">
                <a:solidFill>
                  <a:srgbClr val="000000"/>
                </a:solidFill>
                <a:latin typeface="华文中宋" pitchFamily="2" charset="-122"/>
                <a:ea typeface="华文中宋" pitchFamily="2" charset="-122"/>
              </a:rPr>
              <a:t>4.</a:t>
            </a:r>
            <a:r>
              <a:rPr lang="zh-CN" altLang="en-US" b="1">
                <a:solidFill>
                  <a:srgbClr val="000000"/>
                </a:solidFill>
                <a:latin typeface="华文中宋" pitchFamily="2" charset="-122"/>
                <a:ea typeface="华文中宋" pitchFamily="2" charset="-122"/>
              </a:rPr>
              <a:t>启事的日期</a:t>
            </a:r>
          </a:p>
        </p:txBody>
      </p:sp>
      <p:sp>
        <p:nvSpPr>
          <p:cNvPr id="24578" name="Rectangle 3"/>
          <p:cNvSpPr>
            <a:spLocks noGrp="1" noRot="1"/>
          </p:cNvSpPr>
          <p:nvPr>
            <p:ph idx="1"/>
          </p:nvPr>
        </p:nvSpPr>
        <p:spPr>
          <a:xfrm>
            <a:off x="250825" y="1412875"/>
            <a:ext cx="8594725" cy="5184775"/>
          </a:xfrm>
          <a:ln/>
        </p:spPr>
        <p:txBody>
          <a:bodyPr vert="horz" wrap="square" lIns="91440" tIns="45720" rIns="91440" bIns="45720" anchor="t" anchorCtr="0"/>
          <a:lstStyle/>
          <a:p>
            <a:pPr eaLnBrk="1" hangingPunct="1">
              <a:lnSpc>
                <a:spcPct val="130000"/>
              </a:lnSpc>
            </a:pPr>
            <a:endParaRPr lang="zh-CN" altLang="en-US" sz="2800" b="1">
              <a:solidFill>
                <a:schemeClr val="tx2"/>
              </a:solidFill>
              <a:latin typeface="楷体_GB2312" pitchFamily="49" charset="-122"/>
              <a:ea typeface="楷体_GB2312" pitchFamily="49" charset="-122"/>
            </a:endParaRPr>
          </a:p>
          <a:p>
            <a:pPr eaLnBrk="1" hangingPunct="1">
              <a:lnSpc>
                <a:spcPct val="130000"/>
              </a:lnSpc>
              <a:buNone/>
            </a:pPr>
            <a:r>
              <a:rPr lang="zh-CN" altLang="en-US" sz="3600" b="1">
                <a:solidFill>
                  <a:srgbClr val="0000CC"/>
                </a:solidFill>
                <a:latin typeface="隶书" pitchFamily="49" charset="-122"/>
                <a:ea typeface="隶书" pitchFamily="49" charset="-122"/>
              </a:rPr>
              <a:t>启事的日期是指撰写时间，写在署名下面。在报纸上发表的征文启事，可不再标明发文日期。</a:t>
            </a:r>
            <a:r>
              <a:rPr lang="zh-CN" altLang="en-US" b="1">
                <a:solidFill>
                  <a:schemeClr val="tx2"/>
                </a:solidFill>
                <a:latin typeface="楷体_GB2312" pitchFamily="49" charset="-122"/>
                <a:ea typeface="楷体_GB2312" pitchFamily="49" charset="-122"/>
              </a:rPr>
              <a:t> </a:t>
            </a:r>
            <a:endParaRPr lang="en-US" altLang="zh-CN" b="1">
              <a:solidFill>
                <a:schemeClr val="tx2"/>
              </a:solidFill>
              <a:latin typeface="楷体_GB2312" pitchFamily="49" charset="-122"/>
              <a:ea typeface="楷体_GB2312" pitchFamily="49" charset="-122"/>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p:cNvSpPr>
          <p:nvPr>
            <p:ph type="title"/>
          </p:nvPr>
        </p:nvSpPr>
        <p:spPr>
          <a:ln/>
        </p:spPr>
        <p:txBody>
          <a:bodyPr vert="horz" wrap="square" lIns="91440" tIns="45720" rIns="91440" bIns="45720" anchor="ctr" anchorCtr="0"/>
          <a:lstStyle/>
          <a:p>
            <a:pPr eaLnBrk="1" hangingPunct="1"/>
            <a:r>
              <a:rPr lang="zh-CN" altLang="en-US">
                <a:ea typeface="黑体" panose="02010609060101010101" pitchFamily="49" charset="-122"/>
              </a:rPr>
              <a:t> </a:t>
            </a:r>
          </a:p>
        </p:txBody>
      </p:sp>
      <p:sp>
        <p:nvSpPr>
          <p:cNvPr id="359427" name="Rectangle 3"/>
          <p:cNvSpPr>
            <a:spLocks noGrp="1" noRot="1"/>
          </p:cNvSpPr>
          <p:nvPr>
            <p:ph idx="1"/>
          </p:nvPr>
        </p:nvSpPr>
        <p:spPr>
          <a:xfrm>
            <a:off x="457200" y="1295400"/>
            <a:ext cx="8229600" cy="4987925"/>
          </a:xfrm>
          <a:ln/>
        </p:spPr>
        <p:txBody>
          <a:bodyPr vert="horz" wrap="square" lIns="91440" tIns="45720" rIns="91440" bIns="45720" anchor="t" anchorCtr="0"/>
          <a:lstStyle/>
          <a:p>
            <a:pPr eaLnBrk="1" hangingPunct="1">
              <a:spcBef>
                <a:spcPct val="35000"/>
              </a:spcBef>
              <a:buNone/>
            </a:pPr>
            <a:endParaRPr lang="zh-CN" altLang="en-US" sz="3700" b="1"/>
          </a:p>
          <a:p>
            <a:pPr eaLnBrk="1" hangingPunct="1">
              <a:spcBef>
                <a:spcPct val="35000"/>
              </a:spcBef>
            </a:pPr>
            <a:r>
              <a:rPr lang="zh-CN" altLang="en-US" sz="3700" b="1">
                <a:solidFill>
                  <a:srgbClr val="000000"/>
                </a:solidFill>
              </a:rPr>
              <a:t>标题要简短、醒目。</a:t>
            </a:r>
          </a:p>
          <a:p>
            <a:pPr eaLnBrk="1" hangingPunct="1">
              <a:spcBef>
                <a:spcPct val="35000"/>
              </a:spcBef>
            </a:pPr>
            <a:r>
              <a:rPr lang="zh-CN" altLang="en-US" sz="3700" b="1">
                <a:solidFill>
                  <a:srgbClr val="000000"/>
                </a:solidFill>
              </a:rPr>
              <a:t>内容要严密、完整。</a:t>
            </a:r>
          </a:p>
          <a:p>
            <a:pPr eaLnBrk="1" hangingPunct="1">
              <a:spcBef>
                <a:spcPct val="35000"/>
              </a:spcBef>
            </a:pPr>
            <a:r>
              <a:rPr lang="zh-CN" altLang="en-US" sz="3700" b="1">
                <a:solidFill>
                  <a:srgbClr val="000000"/>
                </a:solidFill>
              </a:rPr>
              <a:t>用语要热情、恳切、文明。</a:t>
            </a:r>
            <a:r>
              <a:rPr lang="zh-CN" altLang="en-US" sz="3700" b="1"/>
              <a:t> </a:t>
            </a:r>
          </a:p>
        </p:txBody>
      </p:sp>
      <p:sp>
        <p:nvSpPr>
          <p:cNvPr id="25603" name="Rectangle 5"/>
          <p:cNvSpPr>
            <a:spLocks noRot="1"/>
          </p:cNvSpPr>
          <p:nvPr/>
        </p:nvSpPr>
        <p:spPr>
          <a:xfrm>
            <a:off x="395288" y="549275"/>
            <a:ext cx="6224587" cy="765175"/>
          </a:xfrm>
          <a:prstGeom prst="rect">
            <a:avLst/>
          </a:prstGeom>
          <a:noFill/>
          <a:ln w="9525">
            <a:noFill/>
          </a:ln>
        </p:spPr>
        <p:txBody>
          <a:bodyPr anchor="ctr" anchorCtr="0"/>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85000"/>
              <a:buFont typeface="Wingdings" panose="05000000000000000000" pitchFamily="2" charset="2"/>
              <a:buChar char="v"/>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stStyle>
          <a:p>
            <a:pPr marL="0" lvl="0" indent="0" algn="ctr" eaLnBrk="1" hangingPunct="1">
              <a:spcBef>
                <a:spcPct val="0"/>
              </a:spcBef>
              <a:buClrTx/>
              <a:buSzTx/>
              <a:buFontTx/>
              <a:buNone/>
            </a:pPr>
            <a:r>
              <a:rPr lang="zh-CN" altLang="en-US" sz="4000" b="1">
                <a:solidFill>
                  <a:srgbClr val="000000"/>
                </a:solidFill>
                <a:ea typeface="华文琥珀" pitchFamily="2" charset="-122"/>
              </a:rPr>
              <a:t>五、启事写作的</a:t>
            </a:r>
            <a:r>
              <a:rPr lang="zh-CN" altLang="en-US" sz="4000" b="1">
                <a:solidFill>
                  <a:srgbClr val="FF0000"/>
                </a:solidFill>
                <a:ea typeface="华文琥珀" pitchFamily="2" charset="-122"/>
              </a:rPr>
              <a:t>注意问题</a:t>
            </a:r>
            <a:r>
              <a:rPr lang="zh-CN" altLang="en-US" sz="4900" b="1">
                <a:solidFill>
                  <a:schemeClr val="tx2"/>
                </a:solidFill>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9427">
                                            <p:txEl>
                                              <p:pRg st="1" end="1"/>
                                            </p:txEl>
                                          </p:spTgt>
                                        </p:tgtEl>
                                        <p:attrNameLst>
                                          <p:attrName>style.visibility</p:attrName>
                                        </p:attrNameLst>
                                      </p:cBhvr>
                                      <p:to>
                                        <p:strVal val="visible"/>
                                      </p:to>
                                    </p:set>
                                    <p:anim calcmode="lin" valueType="num">
                                      <p:cBhvr additive="base">
                                        <p:cTn id="7" dur="500" fill="hold"/>
                                        <p:tgtEl>
                                          <p:spTgt spid="3594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9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9427">
                                            <p:txEl>
                                              <p:pRg st="2" end="2"/>
                                            </p:txEl>
                                          </p:spTgt>
                                        </p:tgtEl>
                                        <p:attrNameLst>
                                          <p:attrName>style.visibility</p:attrName>
                                        </p:attrNameLst>
                                      </p:cBhvr>
                                      <p:to>
                                        <p:strVal val="visible"/>
                                      </p:to>
                                    </p:set>
                                    <p:anim calcmode="lin" valueType="num">
                                      <p:cBhvr additive="base">
                                        <p:cTn id="13" dur="500" fill="hold"/>
                                        <p:tgtEl>
                                          <p:spTgt spid="3594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9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9427">
                                            <p:txEl>
                                              <p:pRg st="3" end="3"/>
                                            </p:txEl>
                                          </p:spTgt>
                                        </p:tgtEl>
                                        <p:attrNameLst>
                                          <p:attrName>style.visibility</p:attrName>
                                        </p:attrNameLst>
                                      </p:cBhvr>
                                      <p:to>
                                        <p:strVal val="visible"/>
                                      </p:to>
                                    </p:set>
                                    <p:anim calcmode="lin" valueType="num">
                                      <p:cBhvr additive="base">
                                        <p:cTn id="19" dur="500" fill="hold"/>
                                        <p:tgtEl>
                                          <p:spTgt spid="359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94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7"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DdhZmUxOWE3MDkxYmZmNzY1NTE5MmY1N2Y4OGQ2OGEifQ=="/>
</p:tagLst>
</file>

<file path=ppt/theme/theme1.xml><?xml version="1.0" encoding="utf-8"?>
<a:theme xmlns:a="http://schemas.openxmlformats.org/drawingml/2006/main" name="诗情画意">
  <a:themeElements>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fontScheme name="诗情画意">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诗情画意 2">
        <a:dk1>
          <a:srgbClr val="005FBE"/>
        </a:dk1>
        <a:lt1>
          <a:srgbClr val="FFFFDD"/>
        </a:lt1>
        <a:dk2>
          <a:srgbClr val="2C5884"/>
        </a:dk2>
        <a:lt2>
          <a:srgbClr val="C0C0C0"/>
        </a:lt2>
        <a:accent1>
          <a:srgbClr val="E9F7FF"/>
        </a:accent1>
        <a:accent2>
          <a:srgbClr val="F89400"/>
        </a:accent2>
        <a:accent3>
          <a:srgbClr val="FFFFEB"/>
        </a:accent3>
        <a:accent4>
          <a:srgbClr val="0050A2"/>
        </a:accent4>
        <a:accent5>
          <a:srgbClr val="F2FAFF"/>
        </a:accent5>
        <a:accent6>
          <a:srgbClr val="E186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诗情画意 3">
        <a:dk1>
          <a:srgbClr val="5D5D8B"/>
        </a:dk1>
        <a:lt1>
          <a:srgbClr val="DAEADE"/>
        </a:lt1>
        <a:dk2>
          <a:srgbClr val="A25269"/>
        </a:dk2>
        <a:lt2>
          <a:srgbClr val="C0C0C0"/>
        </a:lt2>
        <a:accent1>
          <a:srgbClr val="FFFFDD"/>
        </a:accent1>
        <a:accent2>
          <a:srgbClr val="3399FF"/>
        </a:accent2>
        <a:accent3>
          <a:srgbClr val="EAF3EC"/>
        </a:accent3>
        <a:accent4>
          <a:srgbClr val="4E4E76"/>
        </a:accent4>
        <a:accent5>
          <a:srgbClr val="FFFFEB"/>
        </a:accent5>
        <a:accent6>
          <a:srgbClr val="2D8AE7"/>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诗情画意 4">
        <a:dk1>
          <a:srgbClr val="006666"/>
        </a:dk1>
        <a:lt1>
          <a:srgbClr val="CCECFF"/>
        </a:lt1>
        <a:dk2>
          <a:srgbClr val="336699"/>
        </a:dk2>
        <a:lt2>
          <a:srgbClr val="C0C0C0"/>
        </a:lt2>
        <a:accent1>
          <a:srgbClr val="FFFFCC"/>
        </a:accent1>
        <a:accent2>
          <a:srgbClr val="FF6600"/>
        </a:accent2>
        <a:accent3>
          <a:srgbClr val="E2F4FF"/>
        </a:accent3>
        <a:accent4>
          <a:srgbClr val="005656"/>
        </a:accent4>
        <a:accent5>
          <a:srgbClr val="FFFFE2"/>
        </a:accent5>
        <a:accent6>
          <a:srgbClr val="E75C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诗情画意 5">
        <a:dk1>
          <a:srgbClr val="0033CC"/>
        </a:dk1>
        <a:lt1>
          <a:srgbClr val="FFE9E9"/>
        </a:lt1>
        <a:dk2>
          <a:srgbClr val="000000"/>
        </a:dk2>
        <a:lt2>
          <a:srgbClr val="C0C0C0"/>
        </a:lt2>
        <a:accent1>
          <a:srgbClr val="D5E5DB"/>
        </a:accent1>
        <a:accent2>
          <a:srgbClr val="3366FF"/>
        </a:accent2>
        <a:accent3>
          <a:srgbClr val="FFF2F2"/>
        </a:accent3>
        <a:accent4>
          <a:srgbClr val="002AAE"/>
        </a:accent4>
        <a:accent5>
          <a:srgbClr val="E7F0EA"/>
        </a:accent5>
        <a:accent6>
          <a:srgbClr val="2D5CE7"/>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诗情画意 6">
        <a:dk1>
          <a:srgbClr val="336699"/>
        </a:dk1>
        <a:lt1>
          <a:srgbClr val="F4E9E0"/>
        </a:lt1>
        <a:dk2>
          <a:srgbClr val="DC5900"/>
        </a:dk2>
        <a:lt2>
          <a:srgbClr val="C0C0C0"/>
        </a:lt2>
        <a:accent1>
          <a:srgbClr val="E4E4E4"/>
        </a:accent1>
        <a:accent2>
          <a:srgbClr val="3399FF"/>
        </a:accent2>
        <a:accent3>
          <a:srgbClr val="F8F2ED"/>
        </a:accent3>
        <a:accent4>
          <a:srgbClr val="2A5682"/>
        </a:accent4>
        <a:accent5>
          <a:srgbClr val="EFEFEF"/>
        </a:accent5>
        <a:accent6>
          <a:srgbClr val="2D8AE7"/>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诗情画意 7">
        <a:dk1>
          <a:srgbClr val="CC3300"/>
        </a:dk1>
        <a:lt1>
          <a:srgbClr val="E5E5FF"/>
        </a:lt1>
        <a:dk2>
          <a:srgbClr val="565680"/>
        </a:dk2>
        <a:lt2>
          <a:srgbClr val="C0C0C0"/>
        </a:lt2>
        <a:accent1>
          <a:srgbClr val="E6E4EC"/>
        </a:accent1>
        <a:accent2>
          <a:srgbClr val="0066CC"/>
        </a:accent2>
        <a:accent3>
          <a:srgbClr val="F0F0FF"/>
        </a:accent3>
        <a:accent4>
          <a:srgbClr val="AE2A00"/>
        </a:accent4>
        <a:accent5>
          <a:srgbClr val="F0EFF4"/>
        </a:accent5>
        <a:accent6>
          <a:srgbClr val="005CB9"/>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诗情画意 8">
        <a:dk1>
          <a:srgbClr val="000099"/>
        </a:dk1>
        <a:lt1>
          <a:srgbClr val="FFE2C5"/>
        </a:lt1>
        <a:dk2>
          <a:srgbClr val="007D7A"/>
        </a:dk2>
        <a:lt2>
          <a:srgbClr val="C0C0C0"/>
        </a:lt2>
        <a:accent1>
          <a:srgbClr val="EAEAEA"/>
        </a:accent1>
        <a:accent2>
          <a:srgbClr val="B26EB4"/>
        </a:accent2>
        <a:accent3>
          <a:srgbClr val="FFEEDF"/>
        </a:accent3>
        <a:accent4>
          <a:srgbClr val="000082"/>
        </a:accent4>
        <a:accent5>
          <a:srgbClr val="F3F3F3"/>
        </a:accent5>
        <a:accent6>
          <a:srgbClr val="A163A3"/>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CDESIGNJ</Template>
  <TotalTime>2</TotalTime>
  <Words>1434</Words>
  <Application>Microsoft Office PowerPoint</Application>
  <PresentationFormat>全屏显示(4:3)</PresentationFormat>
  <Paragraphs>77</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诗情画意</vt:lpstr>
      <vt:lpstr>启    事</vt:lpstr>
      <vt:lpstr>  二、启事的特点</vt:lpstr>
      <vt:lpstr> 三、启事的类型</vt:lpstr>
      <vt:lpstr>   四、结构与写法</vt:lpstr>
      <vt:lpstr>2.正文的内容一般包括</vt:lpstr>
      <vt:lpstr>   启事正文的写法</vt:lpstr>
      <vt:lpstr> 3. 启事落款</vt:lpstr>
      <vt:lpstr>4.启事的日期</vt:lpstr>
      <vt:lpstr> </vt:lpstr>
      <vt:lpstr>案例1</vt:lpstr>
      <vt:lpstr>改写</vt:lpstr>
      <vt:lpstr>案例2</vt:lpstr>
      <vt:lpstr>案例2</vt:lpstr>
    </vt:vector>
  </TitlesOfParts>
  <Company>桂林航专</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胡明宝</dc:creator>
  <cp:lastModifiedBy>dreamsummit</cp:lastModifiedBy>
  <cp:revision>421</cp:revision>
  <dcterms:created xsi:type="dcterms:W3CDTF">2005-03-24T06:43:25Z</dcterms:created>
  <dcterms:modified xsi:type="dcterms:W3CDTF">2022-06-21T08:02:12Z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TC010596822052</vt:lpwstr>
  </property>
  <property fmtid="{D5CDD505-2E9C-101B-9397-08002B2CF9AE}" pid="3" name="ICV">
    <vt:lpwstr>72E9AEE63B1042ECA72429792002E4E7</vt:lpwstr>
  </property>
  <property fmtid="{D5CDD505-2E9C-101B-9397-08002B2CF9AE}" pid="4" name="KSOProductBuildVer">
    <vt:lpwstr>2052-11.1.0.11744</vt:lpwstr>
  </property>
</Properties>
</file>