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  <p:sldMasterId id="2147483685" r:id="rId4"/>
  </p:sldMasterIdLst>
  <p:notesMasterIdLst>
    <p:notesMasterId r:id="rId15"/>
  </p:notesMasterIdLst>
  <p:sldIdLst>
    <p:sldId id="256" r:id="rId5"/>
    <p:sldId id="260" r:id="rId6"/>
    <p:sldId id="263" r:id="rId7"/>
    <p:sldId id="264" r:id="rId8"/>
    <p:sldId id="270" r:id="rId9"/>
    <p:sldId id="261" r:id="rId10"/>
    <p:sldId id="258" r:id="rId11"/>
    <p:sldId id="259" r:id="rId12"/>
    <p:sldId id="262" r:id="rId13"/>
    <p:sldId id="276" r:id="rId14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45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19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2052" name="日期占位符 2051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3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2054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2022-06-21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fontAlgn="base"/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2289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12291" name="副标题 12290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19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12292" name="日期占位符 12291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2293" name="页脚占位符 12292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2294" name="灯片编号占位符 12293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8193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8195" name="副标题 8194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19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8196" name="日期占位符 8195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197" name="页脚占位符 8196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/>
            </a:lvl1pPr>
          </a:lstStyle>
          <a:p>
            <a:pPr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198" name="灯片编号占位符 8197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/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195660" y="418179"/>
            <a:ext cx="2011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bg1"/>
                </a:solidFill>
              </a:rPr>
              <a:t>书信类应用文</a:t>
            </a:r>
          </a:p>
        </p:txBody>
      </p:sp>
      <p:sp>
        <p:nvSpPr>
          <p:cNvPr id="6" name="矩形 5"/>
          <p:cNvSpPr/>
          <p:nvPr/>
        </p:nvSpPr>
        <p:spPr>
          <a:xfrm>
            <a:off x="195384" y="992053"/>
            <a:ext cx="11782249" cy="565325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 advTm="0">
        <p14:switch dir="r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2022-06-21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solidFill>
            <a:srgbClr val="C0C0C0">
              <a:alpha val="42999"/>
            </a:srgbClr>
          </a:solidFill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fld id="{BB962C8B-B14F-4D97-AF65-F5344CB8AC3E}" type="datetime1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2022-06-21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126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6147" name="文本占位符 1126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solidFill>
            <a:srgbClr val="C0C0C0">
              <a:alpha val="42999"/>
            </a:srgbClr>
          </a:solidFill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1268" name="日期占位符 1126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1269" name="页脚占位符 1126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1270" name="灯片编号占位符 1126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7169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4099" name="文本占位符 7170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solidFill>
            <a:srgbClr val="C0C0C0">
              <a:alpha val="42999"/>
            </a:srgbClr>
          </a:solidFill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172" name="日期占位符 7171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173" name="页脚占位符 7172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174" name="灯片编号占位符 7173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矩形 23554"/>
          <p:cNvSpPr/>
          <p:nvPr/>
        </p:nvSpPr>
        <p:spPr>
          <a:xfrm>
            <a:off x="2743200" y="1295400"/>
            <a:ext cx="5410200" cy="132207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 anchorCtr="0">
            <a:spAutoFit/>
          </a:bodyPr>
          <a:lstStyle/>
          <a:p>
            <a:pPr algn="dist"/>
            <a:r>
              <a:rPr lang="zh-CN" altLang="en-US" sz="8000" b="1">
                <a:solidFill>
                  <a:srgbClr val="CC0066"/>
                </a:solidFill>
                <a:latin typeface="Arial" panose="020B0604020202020204" pitchFamily="34" charset="0"/>
                <a:ea typeface="华文彩云" charset="-122"/>
              </a:rPr>
              <a:t>专用书信</a:t>
            </a:r>
          </a:p>
        </p:txBody>
      </p:sp>
      <p:sp>
        <p:nvSpPr>
          <p:cNvPr id="28675" name="矩形 23555"/>
          <p:cNvSpPr/>
          <p:nvPr/>
        </p:nvSpPr>
        <p:spPr>
          <a:xfrm>
            <a:off x="4944745" y="2819400"/>
            <a:ext cx="6116320" cy="14700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ctr" anchorCtr="0"/>
          <a:lstStyle/>
          <a:p>
            <a:pPr>
              <a:buClrTx/>
              <a:buFontTx/>
            </a:pPr>
            <a:r>
              <a:rPr lang="en-US" altLang="zh-CN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——</a:t>
            </a:r>
            <a:r>
              <a:rPr lang="zh-CN" altLang="zh-CN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申请书、</a:t>
            </a:r>
            <a:r>
              <a:rPr lang="zh-CN" altLang="zh-CN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求职信</a:t>
            </a:r>
            <a:r>
              <a:rPr lang="zh-CN" altLang="en-US" sz="4000" b="1">
                <a:solidFill>
                  <a:srgbClr val="00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写作</a:t>
            </a:r>
          </a:p>
        </p:txBody>
      </p:sp>
    </p:spTree>
  </p:cSld>
  <p:clrMapOvr>
    <a:masterClrMapping/>
  </p:clrMapOvr>
  <p:transition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311015" y="1971040"/>
            <a:ext cx="1112139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/>
              <a:t>谢谢聆听</a:t>
            </a:r>
          </a:p>
          <a:p>
            <a:r>
              <a:rPr lang="en-US" altLang="zh-CN" sz="8000"/>
              <a:t>   </a:t>
            </a:r>
            <a:r>
              <a:rPr lang="zh-CN" altLang="en-US" sz="8000"/>
              <a:t>再见！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标题 50177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申请书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168650" y="1910080"/>
            <a:ext cx="779653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定义：申请书是向有关组织或部门表达某种愿望，</a:t>
            </a:r>
          </a:p>
          <a:p>
            <a:endParaRPr lang="zh-CN" altLang="en-US" sz="2800" b="1"/>
          </a:p>
          <a:p>
            <a:r>
              <a:rPr lang="zh-CN" altLang="en-US" sz="2800" b="1"/>
              <a:t>或提出某种要求时所写的一种专用书信。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标题 54273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 dirty="0"/>
              <a:t>申请书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95575" y="1229995"/>
            <a:ext cx="7577455" cy="5126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尊敬的＊＊： 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　　我是＊＊＊，郑重的向＊＊提出＊＊＊＊＊这一申请． 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　　＊＊＊＊＊＊＊＊＊（根据实情详细说明原因）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＊　 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　　我（希望／愿意／一定．．．．．）（申请成功后我会怎样） 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　　希望＊＊能够（批准／考验／接受）我 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　　此致 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敬礼 ！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　　　　　　　　　　　　　　　　　　　　　　申请人：＊＊＊ 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b="1">
                <a:latin typeface="黑体" panose="02010609060101010101" pitchFamily="2" charset="-122"/>
                <a:ea typeface="黑体" panose="02010609060101010101" pitchFamily="2" charset="-122"/>
                <a:sym typeface="+mn-ea"/>
              </a:rPr>
              <a:t>　　　　　　　　　　　　　　　　　　　＊＊＊＊年＊＊月＊＊日</a:t>
            </a:r>
            <a:endParaRPr lang="zh-CN" altLang="en-US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fontAlgn="auto">
              <a:lnSpc>
                <a:spcPct val="130000"/>
              </a:lnSpc>
            </a:pPr>
            <a:endParaRPr lang="zh-CN" altLang="en-US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标题 55297"/>
          <p:cNvSpPr>
            <a:spLocks noGrp="1"/>
          </p:cNvSpPr>
          <p:nvPr>
            <p:ph type="title"/>
          </p:nvPr>
        </p:nvSpPr>
        <p:spPr>
          <a:xfrm>
            <a:off x="609600" y="190183"/>
            <a:ext cx="10972800" cy="1143000"/>
          </a:xfrm>
        </p:spPr>
        <p:txBody>
          <a:bodyPr anchor="ctr" anchorCtr="0"/>
          <a:lstStyle/>
          <a:p>
            <a:r>
              <a:rPr lang="zh-CN" altLang="en-US" dirty="0"/>
              <a:t>入团申请书</a:t>
            </a:r>
          </a:p>
        </p:txBody>
      </p:sp>
      <p:grpSp>
        <p:nvGrpSpPr>
          <p:cNvPr id="55300" name="组合 55299"/>
          <p:cNvGrpSpPr/>
          <p:nvPr/>
        </p:nvGrpSpPr>
        <p:grpSpPr>
          <a:xfrm>
            <a:off x="7566192" y="228600"/>
            <a:ext cx="2454442" cy="994410"/>
            <a:chOff x="142" y="0"/>
            <a:chExt cx="864" cy="783"/>
          </a:xfrm>
        </p:grpSpPr>
        <p:sp>
          <p:nvSpPr>
            <p:cNvPr id="45060" name="椭圆 55300"/>
            <p:cNvSpPr/>
            <p:nvPr/>
          </p:nvSpPr>
          <p:spPr>
            <a:xfrm>
              <a:off x="142" y="0"/>
              <a:ext cx="864" cy="72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061" name="文本框 55301"/>
            <p:cNvSpPr txBox="1"/>
            <p:nvPr/>
          </p:nvSpPr>
          <p:spPr>
            <a:xfrm>
              <a:off x="238" y="57"/>
              <a:ext cx="672" cy="72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>
                  <a:solidFill>
                    <a:srgbClr val="CC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在“申请书”前加上内容如“入团申请书”</a:t>
              </a:r>
            </a:p>
          </p:txBody>
        </p:sp>
      </p:grpSp>
      <p:grpSp>
        <p:nvGrpSpPr>
          <p:cNvPr id="55303" name="组合 55302"/>
          <p:cNvGrpSpPr/>
          <p:nvPr/>
        </p:nvGrpSpPr>
        <p:grpSpPr>
          <a:xfrm>
            <a:off x="3049905" y="838200"/>
            <a:ext cx="2733040" cy="795020"/>
            <a:chOff x="-8" y="-60"/>
            <a:chExt cx="872" cy="626"/>
          </a:xfrm>
        </p:grpSpPr>
        <p:sp>
          <p:nvSpPr>
            <p:cNvPr id="45063" name="椭圆 55303"/>
            <p:cNvSpPr/>
            <p:nvPr/>
          </p:nvSpPr>
          <p:spPr>
            <a:xfrm>
              <a:off x="-8" y="-60"/>
              <a:ext cx="872" cy="62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064" name="文本框 55304"/>
            <p:cNvSpPr txBox="1"/>
            <p:nvPr/>
          </p:nvSpPr>
          <p:spPr>
            <a:xfrm>
              <a:off x="133" y="-60"/>
              <a:ext cx="672" cy="50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>
                  <a:solidFill>
                    <a:srgbClr val="CC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开头写接受申请书的单位、组织等</a:t>
              </a:r>
            </a:p>
          </p:txBody>
        </p:sp>
      </p:grpSp>
      <p:grpSp>
        <p:nvGrpSpPr>
          <p:cNvPr id="55306" name="组合 55305"/>
          <p:cNvGrpSpPr/>
          <p:nvPr/>
        </p:nvGrpSpPr>
        <p:grpSpPr>
          <a:xfrm>
            <a:off x="9394190" y="1112520"/>
            <a:ext cx="2454442" cy="609600"/>
            <a:chOff x="0" y="0"/>
            <a:chExt cx="864" cy="480"/>
          </a:xfrm>
        </p:grpSpPr>
        <p:sp>
          <p:nvSpPr>
            <p:cNvPr id="45066" name="椭圆 55306"/>
            <p:cNvSpPr/>
            <p:nvPr/>
          </p:nvSpPr>
          <p:spPr>
            <a:xfrm>
              <a:off x="0" y="0"/>
              <a:ext cx="864" cy="48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067" name="文本框 55307">
              <a:hlinkClick r:id="rId2" action="ppaction://hlinksldjump"/>
            </p:cNvPr>
            <p:cNvSpPr txBox="1"/>
            <p:nvPr/>
          </p:nvSpPr>
          <p:spPr>
            <a:xfrm>
              <a:off x="62" y="104"/>
              <a:ext cx="74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>
                  <a:solidFill>
                    <a:srgbClr val="CC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正文：语言要诚恳</a:t>
              </a:r>
            </a:p>
          </p:txBody>
        </p:sp>
      </p:grpSp>
      <p:grpSp>
        <p:nvGrpSpPr>
          <p:cNvPr id="55309" name="组合 55308"/>
          <p:cNvGrpSpPr/>
          <p:nvPr/>
        </p:nvGrpSpPr>
        <p:grpSpPr>
          <a:xfrm>
            <a:off x="2722245" y="5248275"/>
            <a:ext cx="3862070" cy="1445260"/>
            <a:chOff x="68" y="-125"/>
            <a:chExt cx="733" cy="2162"/>
          </a:xfrm>
        </p:grpSpPr>
        <p:sp>
          <p:nvSpPr>
            <p:cNvPr id="45069" name="椭圆 55309"/>
            <p:cNvSpPr/>
            <p:nvPr/>
          </p:nvSpPr>
          <p:spPr>
            <a:xfrm>
              <a:off x="68" y="-125"/>
              <a:ext cx="733" cy="2162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070" name="文本框 55310"/>
            <p:cNvSpPr txBox="1"/>
            <p:nvPr/>
          </p:nvSpPr>
          <p:spPr>
            <a:xfrm>
              <a:off x="129" y="0"/>
              <a:ext cx="621" cy="17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 dirty="0">
                  <a:solidFill>
                    <a:srgbClr val="CC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结尾写明惯用语“特此申请”、“恳请领导帮助解决”、“希望领导研究批准”等，也可用“此致”“敬礼”礼貌用语</a:t>
              </a:r>
              <a:r>
                <a:rPr lang="zh-CN" altLang="en-US" dirty="0">
                  <a:solidFill>
                    <a:srgbClr val="CC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。</a:t>
              </a:r>
            </a:p>
          </p:txBody>
        </p:sp>
      </p:grpSp>
      <p:grpSp>
        <p:nvGrpSpPr>
          <p:cNvPr id="55312" name="组合 55311"/>
          <p:cNvGrpSpPr/>
          <p:nvPr/>
        </p:nvGrpSpPr>
        <p:grpSpPr>
          <a:xfrm>
            <a:off x="8899525" y="5883910"/>
            <a:ext cx="2590800" cy="609600"/>
            <a:chOff x="0" y="0"/>
            <a:chExt cx="912" cy="480"/>
          </a:xfrm>
        </p:grpSpPr>
        <p:sp>
          <p:nvSpPr>
            <p:cNvPr id="45072" name="椭圆 55312"/>
            <p:cNvSpPr/>
            <p:nvPr/>
          </p:nvSpPr>
          <p:spPr>
            <a:xfrm>
              <a:off x="0" y="0"/>
              <a:ext cx="864" cy="48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073" name="文本框 55313"/>
            <p:cNvSpPr txBox="1"/>
            <p:nvPr/>
          </p:nvSpPr>
          <p:spPr>
            <a:xfrm>
              <a:off x="240" y="144"/>
              <a:ext cx="67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b="1">
                  <a:solidFill>
                    <a:srgbClr val="CC0066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署名、日期</a:t>
              </a: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134870" y="1368425"/>
            <a:ext cx="9537700" cy="463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zh-CN" altLang="en-US" b="1" dirty="0">
                <a:sym typeface="+mn-ea"/>
              </a:rPr>
              <a:t>敬爱的团组织：</a:t>
            </a:r>
            <a:endParaRPr lang="zh-CN" altLang="en-US" b="1" dirty="0"/>
          </a:p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zh-CN" altLang="en-US" b="1" dirty="0">
                <a:sym typeface="+mn-ea"/>
              </a:rPr>
              <a:t>　　我志愿加入中国共产主义青年团，企盼早日成为一名光荣的共青团员是我强烈的愿望。</a:t>
            </a:r>
            <a:endParaRPr lang="zh-CN" altLang="en-US" b="1" dirty="0"/>
          </a:p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zh-CN" altLang="en-US" b="1" dirty="0">
                <a:sym typeface="+mn-ea"/>
              </a:rPr>
              <a:t>　　中国共产主义青年团是中国共产党的有力助手和坚强的后备军。是中国共产党领导下的先进青年组织，是中国青年学习、实践科学发展观，实现人生自我价值的先锋队。</a:t>
            </a:r>
          </a:p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zh-CN" altLang="en-US" b="1" dirty="0">
                <a:sym typeface="+mn-ea"/>
              </a:rPr>
              <a:t>　　我坚决拥护中国共产党的领导，坚决以马列主义，毛泽东思想，邓小平理论，三个代表，科学发展观的思想为行动指南。按共青团员的标准严格要求自己，充分发挥团员的模范带头作用。为共青团的事业奉献自己的热情和才智，为实现共产主义而奋斗。</a:t>
            </a:r>
            <a:endParaRPr lang="zh-CN" altLang="en-US" b="1" dirty="0"/>
          </a:p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zh-CN" altLang="en-US" b="1" dirty="0">
                <a:sym typeface="+mn-ea"/>
              </a:rPr>
              <a:t>　　如果我能被团组织所接受，我一定自觉遵守共青团组织的章程，执行共青团的决议，履行共青团员的义务，严格遵守共青团的纪律，按时缴纳团费，勤奋学习积极工作，做一名合格的模范团员。如果我不能被组织接受，我会继续努力学习团的基础知识，严格要求自己。坚决改正团组织给我指出的缺点。吃苦在前，享受在后。争取早日加入共青团。</a:t>
            </a:r>
            <a:endParaRPr lang="zh-CN" altLang="en-US" b="1" dirty="0"/>
          </a:p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zh-CN" altLang="en-US" b="1" dirty="0">
                <a:sym typeface="+mn-ea"/>
              </a:rPr>
              <a:t>　　请团组织考验我吧!</a:t>
            </a:r>
            <a:endParaRPr lang="zh-CN" altLang="en-US" b="1" dirty="0"/>
          </a:p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en-US" altLang="zh-CN" b="1" dirty="0">
                <a:sym typeface="+mn-ea"/>
              </a:rPr>
              <a:t> </a:t>
            </a:r>
            <a:r>
              <a:rPr lang="zh-CN" altLang="en-US" b="1" dirty="0">
                <a:sym typeface="+mn-ea"/>
              </a:rPr>
              <a:t>      此致</a:t>
            </a:r>
            <a:endParaRPr lang="zh-CN" altLang="en-US" b="1" dirty="0"/>
          </a:p>
          <a:p>
            <a:pPr indent="0" algn="l" fontAlgn="base">
              <a:lnSpc>
                <a:spcPts val="2260"/>
              </a:lnSpc>
              <a:spcBef>
                <a:spcPts val="0"/>
              </a:spcBef>
              <a:buNone/>
            </a:pPr>
            <a:r>
              <a:rPr lang="zh-CN" altLang="en-US" b="1" dirty="0">
                <a:sym typeface="+mn-ea"/>
              </a:rPr>
              <a:t>敬礼！</a:t>
            </a:r>
            <a:endParaRPr lang="zh-CN" altLang="en-US" b="1" dirty="0"/>
          </a:p>
          <a:p>
            <a:pPr indent="0" algn="l" fontAlgn="base">
              <a:lnSpc>
                <a:spcPct val="80000"/>
              </a:lnSpc>
              <a:spcBef>
                <a:spcPct val="20000"/>
              </a:spcBef>
              <a:buNone/>
            </a:pPr>
            <a:r>
              <a:rPr lang="zh-CN" altLang="en-US" sz="1600" dirty="0">
                <a:sym typeface="+mn-ea"/>
              </a:rPr>
              <a:t>                                                                                              </a:t>
            </a:r>
            <a:r>
              <a:rPr lang="en-US" altLang="zh-CN" sz="1600" dirty="0">
                <a:sym typeface="+mn-ea"/>
              </a:rPr>
              <a:t>                              </a:t>
            </a:r>
            <a:r>
              <a:rPr lang="zh-CN" altLang="en-US" sz="1600" dirty="0">
                <a:sym typeface="+mn-ea"/>
              </a:rPr>
              <a:t>XX校XX班：XXX</a:t>
            </a:r>
            <a:endParaRPr lang="zh-CN" altLang="en-US" sz="1600" dirty="0"/>
          </a:p>
          <a:p>
            <a:pPr indent="0" algn="l" fontAlgn="base">
              <a:lnSpc>
                <a:spcPct val="80000"/>
              </a:lnSpc>
              <a:spcBef>
                <a:spcPct val="20000"/>
              </a:spcBef>
              <a:buNone/>
            </a:pPr>
            <a:r>
              <a:rPr lang="zh-CN" altLang="en-US" sz="1600" dirty="0">
                <a:sym typeface="+mn-ea"/>
              </a:rPr>
              <a:t>                                                                                          </a:t>
            </a:r>
            <a:r>
              <a:rPr lang="en-US" altLang="zh-CN" sz="1600" dirty="0">
                <a:sym typeface="+mn-ea"/>
              </a:rPr>
              <a:t>                               </a:t>
            </a:r>
            <a:r>
              <a:rPr lang="zh-CN" altLang="en-US" sz="1600" dirty="0">
                <a:sym typeface="+mn-ea"/>
              </a:rPr>
              <a:t> </a:t>
            </a:r>
            <a:r>
              <a:rPr lang="en-US" altLang="zh-CN" sz="1600" dirty="0">
                <a:sym typeface="+mn-ea"/>
              </a:rPr>
              <a:t>    </a:t>
            </a:r>
            <a:r>
              <a:rPr lang="zh-CN" altLang="en-US" sz="1600" dirty="0">
                <a:sym typeface="+mn-ea"/>
              </a:rPr>
              <a:t>20</a:t>
            </a:r>
            <a:r>
              <a:rPr lang="en-US" altLang="zh-CN" sz="1600" dirty="0">
                <a:sym typeface="+mn-ea"/>
              </a:rPr>
              <a:t>22</a:t>
            </a:r>
            <a:r>
              <a:rPr lang="zh-CN" altLang="en-US" sz="1600" dirty="0">
                <a:sym typeface="+mn-ea"/>
              </a:rPr>
              <a:t>年</a:t>
            </a:r>
            <a:r>
              <a:rPr lang="en-US" altLang="zh-CN" sz="1600" dirty="0">
                <a:sym typeface="+mn-ea"/>
              </a:rPr>
              <a:t>6</a:t>
            </a:r>
            <a:r>
              <a:rPr lang="zh-CN" altLang="en-US" sz="1600" dirty="0">
                <a:sym typeface="+mn-ea"/>
              </a:rPr>
              <a:t>月</a:t>
            </a:r>
            <a:r>
              <a:rPr lang="en-US" altLang="zh-CN" sz="1600" dirty="0">
                <a:sym typeface="+mn-ea"/>
              </a:rPr>
              <a:t>15</a:t>
            </a:r>
            <a:r>
              <a:rPr lang="zh-CN" altLang="en-US" sz="1600" dirty="0">
                <a:sym typeface="+mn-ea"/>
              </a:rPr>
              <a:t>日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387725" y="1145540"/>
            <a:ext cx="7734300" cy="481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30000"/>
              </a:lnSpc>
              <a:buNone/>
            </a:pPr>
            <a:r>
              <a:rPr lang="zh-CN" altLang="en-US" sz="4000" b="1" dirty="0">
                <a:solidFill>
                  <a:srgbClr val="FF0000"/>
                </a:solidFill>
                <a:sym typeface="+mn-ea"/>
              </a:rPr>
              <a:t>求职信</a:t>
            </a:r>
          </a:p>
          <a:p>
            <a:pPr fontAlgn="auto">
              <a:lnSpc>
                <a:spcPct val="130000"/>
              </a:lnSpc>
              <a:buNone/>
            </a:pPr>
            <a:r>
              <a:rPr lang="zh-CN" altLang="en-US" sz="2800" b="1" dirty="0">
                <a:sym typeface="+mn-ea"/>
              </a:rPr>
              <a:t>定义：</a:t>
            </a:r>
            <a:endParaRPr lang="zh-CN" altLang="en-US" sz="2800" b="1" dirty="0"/>
          </a:p>
          <a:p>
            <a:pPr fontAlgn="auto">
              <a:lnSpc>
                <a:spcPct val="130000"/>
              </a:lnSpc>
            </a:pPr>
            <a:r>
              <a:rPr lang="en-US" altLang="zh-CN" sz="2800" b="1" dirty="0">
                <a:sym typeface="+mn-ea"/>
              </a:rPr>
              <a:t>       </a:t>
            </a:r>
            <a:r>
              <a:rPr lang="zh-CN" altLang="en-US" sz="2800" b="1" dirty="0">
                <a:sym typeface="+mn-ea"/>
              </a:rPr>
              <a:t> </a:t>
            </a:r>
          </a:p>
          <a:p>
            <a:pPr fontAlgn="auto">
              <a:lnSpc>
                <a:spcPct val="130000"/>
              </a:lnSpc>
            </a:pPr>
            <a:r>
              <a:rPr lang="zh-CN" altLang="en-US" sz="2800" b="1" dirty="0">
                <a:sym typeface="+mn-ea"/>
              </a:rPr>
              <a:t> </a:t>
            </a:r>
            <a:r>
              <a:rPr lang="en-US" altLang="zh-CN" sz="2800" b="1" dirty="0">
                <a:sym typeface="+mn-ea"/>
              </a:rPr>
              <a:t>      </a:t>
            </a:r>
            <a:r>
              <a:rPr lang="zh-CN" altLang="en-US" sz="2800" b="1" dirty="0">
                <a:sym typeface="+mn-ea"/>
              </a:rPr>
              <a:t>求职信是求职人向用人单位介绍自己情况</a:t>
            </a:r>
          </a:p>
          <a:p>
            <a:pPr fontAlgn="auto">
              <a:lnSpc>
                <a:spcPct val="130000"/>
              </a:lnSpc>
            </a:pPr>
            <a:endParaRPr lang="zh-CN" altLang="en-US" sz="2800" b="1" dirty="0">
              <a:sym typeface="+mn-ea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800" b="1" dirty="0">
                <a:sym typeface="+mn-ea"/>
              </a:rPr>
              <a:t>以求录用的专用性文书。</a:t>
            </a:r>
          </a:p>
          <a:p>
            <a:pPr fontAlgn="auto">
              <a:lnSpc>
                <a:spcPct val="130000"/>
              </a:lnSpc>
            </a:pPr>
            <a:r>
              <a:rPr lang="en-US" altLang="zh-CN" sz="2800" b="1" dirty="0">
                <a:sym typeface="+mn-ea"/>
              </a:rPr>
              <a:t>       </a:t>
            </a:r>
            <a:endParaRPr lang="zh-CN" altLang="en-US" sz="2800" b="1" dirty="0">
              <a:sym typeface="+mn-ea"/>
            </a:endParaRPr>
          </a:p>
          <a:p>
            <a:pPr fontAlgn="auto">
              <a:lnSpc>
                <a:spcPct val="130000"/>
              </a:lnSpc>
            </a:pPr>
            <a:r>
              <a:rPr lang="zh-CN" altLang="en-US" sz="2800" b="1" dirty="0">
                <a:sym typeface="+mn-ea"/>
              </a:rPr>
              <a:t> </a:t>
            </a:r>
            <a:r>
              <a:rPr lang="en-US" altLang="zh-CN" sz="2800" b="1" dirty="0">
                <a:sym typeface="+mn-ea"/>
              </a:rPr>
              <a:t>      </a:t>
            </a:r>
            <a:endParaRPr lang="zh-CN" altLang="en-US" sz="2800"/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722120" y="813435"/>
            <a:ext cx="8295005" cy="5231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20000"/>
              </a:spcBef>
              <a:buNone/>
            </a:pPr>
            <a:r>
              <a:rPr lang="zh-CN" altLang="en-US" sz="2000" b="1" dirty="0">
                <a:sym typeface="+mn-ea"/>
              </a:rPr>
              <a:t>求职信</a:t>
            </a:r>
          </a:p>
          <a:p>
            <a:pPr algn="l" fontAlgn="base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尊敬的XX公司领导：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 fontAlgn="base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我是XX专业的学生，将于今年7月毕业。四年在校期间，我努力学习，连续四年被评为“三好学生”，并担任学生会副主席。我愿意毕业后到贵公司服务，不知贵公司是否有职缺？至于待遇问题，当按贵公司有关规定，我没有特别要求。现将本人简历、毕业证书、获奖证书复印件寄上。如蒙录用，请赐回信或与学校联系。 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 fontAlgn="base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此致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 fontAlgn="base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敬礼！                                                                                                                                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r" fontAlgn="base">
              <a:lnSpc>
                <a:spcPts val="2700"/>
              </a:lnSpc>
              <a:spcBef>
                <a:spcPts val="0"/>
              </a:spcBef>
              <a:buNone/>
            </a:pP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                                                                           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 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          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XXX敬上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r" fontAlgn="base">
              <a:lnSpc>
                <a:spcPts val="2700"/>
              </a:lnSpc>
              <a:spcBef>
                <a:spcPts val="0"/>
              </a:spcBef>
              <a:buNone/>
            </a:pP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                                                                      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20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22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年</a:t>
            </a:r>
            <a:r>
              <a:rPr lang="en-US" altLang="zh-CN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6</a:t>
            </a: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月10日</a:t>
            </a:r>
            <a:endParaRPr lang="zh-CN" altLang="en-US" sz="20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 fontAlgn="base">
              <a:spcBef>
                <a:spcPct val="20000"/>
              </a:spcBef>
              <a:buNone/>
            </a:pPr>
            <a:r>
              <a:rPr lang="zh-CN" altLang="en-US" sz="20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endParaRPr lang="zh-CN" altLang="en-US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9944735" y="598805"/>
            <a:ext cx="2161540" cy="188214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正文：</a:t>
            </a:r>
            <a:r>
              <a:rPr lang="en-US" altLang="zh-CN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、说明写信目的。</a:t>
            </a:r>
            <a:endParaRPr lang="zh-CN" altLang="en-US" sz="1200" b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         </a:t>
            </a:r>
            <a:r>
              <a:rPr lang="en-US" altLang="zh-CN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、说明求职原因。</a:t>
            </a:r>
            <a:endParaRPr lang="zh-CN" altLang="en-US" sz="1200" b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         </a:t>
            </a:r>
            <a:r>
              <a:rPr lang="en-US" altLang="zh-CN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、介绍自己的学历、专长、取得的成绩，突出优势。</a:t>
            </a:r>
            <a:endParaRPr lang="zh-CN" altLang="en-US" sz="1200" b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         </a:t>
            </a:r>
            <a:r>
              <a:rPr lang="en-US" altLang="zh-CN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12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、结尾：强调自己的愿望与要求；或表示敬意。</a:t>
            </a:r>
          </a:p>
        </p:txBody>
      </p:sp>
      <p:sp>
        <p:nvSpPr>
          <p:cNvPr id="60422" name="椭圆 60421"/>
          <p:cNvSpPr/>
          <p:nvPr/>
        </p:nvSpPr>
        <p:spPr>
          <a:xfrm>
            <a:off x="3708400" y="813435"/>
            <a:ext cx="1176655" cy="62928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称谓</a:t>
            </a:r>
          </a:p>
        </p:txBody>
      </p:sp>
      <p:sp>
        <p:nvSpPr>
          <p:cNvPr id="48131" name="椭圆 60419"/>
          <p:cNvSpPr/>
          <p:nvPr/>
        </p:nvSpPr>
        <p:spPr>
          <a:xfrm>
            <a:off x="6266180" y="727075"/>
            <a:ext cx="1371600" cy="629285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t" anchorCtr="0"/>
          <a:lstStyle/>
          <a:p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标题</a:t>
            </a:r>
          </a:p>
        </p:txBody>
      </p:sp>
      <p:grpSp>
        <p:nvGrpSpPr>
          <p:cNvPr id="60425" name="组合 60424"/>
          <p:cNvGrpSpPr/>
          <p:nvPr/>
        </p:nvGrpSpPr>
        <p:grpSpPr>
          <a:xfrm>
            <a:off x="8573135" y="5555615"/>
            <a:ext cx="1371600" cy="762000"/>
            <a:chOff x="0" y="0"/>
            <a:chExt cx="864" cy="480"/>
          </a:xfrm>
        </p:grpSpPr>
        <p:sp>
          <p:nvSpPr>
            <p:cNvPr id="48137" name="椭圆 60425"/>
            <p:cNvSpPr/>
            <p:nvPr/>
          </p:nvSpPr>
          <p:spPr>
            <a:xfrm>
              <a:off x="0" y="0"/>
              <a:ext cx="864" cy="480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lstStyle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" name="文本框 60426"/>
            <p:cNvSpPr txBox="1"/>
            <p:nvPr/>
          </p:nvSpPr>
          <p:spPr>
            <a:xfrm>
              <a:off x="0" y="144"/>
              <a:ext cx="864" cy="232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>
                  <a:latin typeface="Arial" panose="020B0604020202020204" pitchFamily="34" charset="0"/>
                  <a:ea typeface="宋体" panose="02010600030101010101" pitchFamily="2" charset="-122"/>
                </a:rPr>
                <a:t>署名、日期</a:t>
              </a:r>
            </a:p>
          </p:txBody>
        </p:sp>
      </p:grpSp>
      <p:sp>
        <p:nvSpPr>
          <p:cNvPr id="60423" name="椭圆 60422"/>
          <p:cNvSpPr/>
          <p:nvPr/>
        </p:nvSpPr>
        <p:spPr>
          <a:xfrm>
            <a:off x="1722120" y="1602105"/>
            <a:ext cx="533400" cy="381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空</a:t>
            </a:r>
          </a:p>
        </p:txBody>
      </p:sp>
      <p:sp>
        <p:nvSpPr>
          <p:cNvPr id="7" name="椭圆 6"/>
          <p:cNvSpPr/>
          <p:nvPr/>
        </p:nvSpPr>
        <p:spPr>
          <a:xfrm>
            <a:off x="1624330" y="3505835"/>
            <a:ext cx="557530" cy="381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r>
              <a:rPr lang="zh-CN" altLang="en-US">
                <a:latin typeface="Arial" panose="020B0604020202020204" pitchFamily="34" charset="0"/>
                <a:ea typeface="宋体" panose="02010600030101010101" pitchFamily="2" charset="-122"/>
              </a:rPr>
              <a:t>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0422" grpId="0" bldLvl="0" animBg="1"/>
      <p:bldP spid="48131" grpId="0" bldLvl="0" animBg="1"/>
      <p:bldP spid="60423" grpId="0" bldLvl="0" animBg="1"/>
      <p:bldP spid="7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582035" y="1363980"/>
            <a:ext cx="5281930" cy="426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求职信补充内容</a:t>
            </a:r>
          </a:p>
          <a:p>
            <a:pPr algn="l" fontAlgn="base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联系地址：XX市XX路XX号      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 fontAlgn="base"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邮编：XXXXXX   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 fontAlgn="base"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联系电话：XXXXXXXX</a:t>
            </a:r>
            <a:endParaRPr lang="zh-CN" altLang="en-US" sz="24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 fontAlgn="base">
              <a:lnSpc>
                <a:spcPct val="150000"/>
              </a:lnSpc>
              <a:spcBef>
                <a:spcPct val="20000"/>
              </a:spcBef>
              <a:buNone/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附件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Wingdings" panose="05000000000000000000" pitchFamily="2" charset="2"/>
              </a:rPr>
              <a:t>： 附：学历证书、荣誉证书、等级证书以及身份证复印件等共X份</a:t>
            </a:r>
          </a:p>
          <a:p>
            <a:pPr>
              <a:lnSpc>
                <a:spcPct val="150000"/>
              </a:lnSpc>
            </a:pP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86200" y="-203200"/>
            <a:ext cx="4702175" cy="2073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02" name="标题 65538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b="1">
                <a:solidFill>
                  <a:srgbClr val="C00000"/>
                </a:solidFill>
              </a:rPr>
              <a:t>注意事项</a:t>
            </a:r>
          </a:p>
        </p:txBody>
      </p:sp>
      <p:pic>
        <p:nvPicPr>
          <p:cNvPr id="5120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83663" y="5257800"/>
            <a:ext cx="1730375" cy="160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3084195" y="2012950"/>
            <a:ext cx="7237095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1、要适当推销自己，不卑不亢。既要实事求</a:t>
            </a:r>
          </a:p>
          <a:p>
            <a:r>
              <a:rPr lang="zh-CN" altLang="en-US" sz="2800" b="1"/>
              <a:t> </a:t>
            </a:r>
            <a:r>
              <a:rPr lang="en-US" altLang="zh-CN" sz="2800" b="1"/>
              <a:t>    </a:t>
            </a:r>
            <a:r>
              <a:rPr lang="zh-CN" altLang="en-US" sz="2800" b="1"/>
              <a:t>是，又要投其所需。</a:t>
            </a:r>
          </a:p>
          <a:p>
            <a:r>
              <a:rPr lang="zh-CN" altLang="en-US" sz="2800" b="1"/>
              <a:t>2、用语要得体：根据不同的对象使用得体的</a:t>
            </a:r>
          </a:p>
          <a:p>
            <a:r>
              <a:rPr lang="zh-CN" altLang="en-US" sz="2800" b="1"/>
              <a:t> </a:t>
            </a:r>
            <a:r>
              <a:rPr lang="en-US" altLang="zh-CN" sz="2800" b="1"/>
              <a:t>    </a:t>
            </a:r>
            <a:r>
              <a:rPr lang="zh-CN" altLang="en-US" sz="2800" b="1"/>
              <a:t>语言，在称谓、问候语、正文的措辞、祝</a:t>
            </a:r>
            <a:r>
              <a:rPr lang="en-US" altLang="zh-CN" sz="2800" b="1"/>
              <a:t> </a:t>
            </a:r>
          </a:p>
          <a:p>
            <a:r>
              <a:rPr lang="en-US" altLang="zh-CN" sz="2800" b="1"/>
              <a:t>     </a:t>
            </a:r>
            <a:r>
              <a:rPr lang="zh-CN" altLang="en-US" sz="2800" b="1"/>
              <a:t>颂语上都应有所不同。请求用人单位回复</a:t>
            </a:r>
          </a:p>
          <a:p>
            <a:r>
              <a:rPr lang="zh-CN" altLang="en-US" sz="2800" b="1"/>
              <a:t> </a:t>
            </a:r>
            <a:r>
              <a:rPr lang="en-US" altLang="zh-CN" sz="2800" b="1"/>
              <a:t>    </a:t>
            </a:r>
            <a:r>
              <a:rPr lang="zh-CN" altLang="en-US" sz="2800" b="1"/>
              <a:t>的用语也要得体。</a:t>
            </a:r>
          </a:p>
          <a:p>
            <a:r>
              <a:rPr lang="zh-CN" altLang="en-US" sz="2800" b="1"/>
              <a:t>3、书写要端正。</a:t>
            </a:r>
          </a:p>
          <a:p>
            <a:r>
              <a:rPr lang="zh-CN" altLang="en-US" sz="2800" b="1"/>
              <a:t>4、信中要留下自己的联系电话、地址等通联</a:t>
            </a:r>
          </a:p>
          <a:p>
            <a:r>
              <a:rPr lang="zh-CN" altLang="en-US" sz="2800" b="1"/>
              <a:t> </a:t>
            </a:r>
            <a:r>
              <a:rPr lang="en-US" altLang="zh-CN" sz="2800" b="1"/>
              <a:t>   </a:t>
            </a:r>
            <a:r>
              <a:rPr lang="zh-CN" altLang="en-US" sz="2800" b="1"/>
              <a:t>信息。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34565" y="1073150"/>
            <a:ext cx="8971915" cy="3907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b="1">
                <a:solidFill>
                  <a:srgbClr val="FF0000"/>
                </a:solidFill>
              </a:rPr>
              <a:t>作业</a:t>
            </a:r>
          </a:p>
          <a:p>
            <a:endParaRPr lang="en-US" altLang="zh-CN" sz="2800" b="1">
              <a:solidFill>
                <a:srgbClr val="FF0000"/>
              </a:solidFill>
            </a:endParaRPr>
          </a:p>
          <a:p>
            <a:r>
              <a:rPr lang="en-US" altLang="zh-CN" sz="2800" b="1">
                <a:solidFill>
                  <a:schemeClr val="tx1"/>
                </a:solidFill>
              </a:rPr>
              <a:t>       1</a:t>
            </a:r>
            <a:r>
              <a:rPr lang="zh-CN" altLang="en-US" sz="2800" b="1">
                <a:solidFill>
                  <a:schemeClr val="tx1"/>
                </a:solidFill>
              </a:rPr>
              <a:t>、请写一篇加入学生会的申请书。</a:t>
            </a:r>
          </a:p>
          <a:p>
            <a:endParaRPr lang="zh-CN" altLang="en-US" sz="2800" b="1">
              <a:solidFill>
                <a:schemeClr val="tx1"/>
              </a:solidFill>
            </a:endParaRPr>
          </a:p>
          <a:p>
            <a:r>
              <a:rPr lang="en-US" altLang="zh-CN" sz="2800" b="1">
                <a:solidFill>
                  <a:schemeClr val="tx1"/>
                </a:solidFill>
              </a:rPr>
              <a:t>       2</a:t>
            </a:r>
            <a:r>
              <a:rPr lang="zh-CN" altLang="en-US" sz="2800" b="1">
                <a:solidFill>
                  <a:schemeClr val="tx1"/>
                </a:solidFill>
              </a:rPr>
              <a:t>、请以一名即将毕业的美术专业的应届毕业生，</a:t>
            </a:r>
          </a:p>
          <a:p>
            <a:endParaRPr lang="zh-CN" altLang="en-US" sz="2800" b="1">
              <a:solidFill>
                <a:schemeClr val="tx1"/>
              </a:solidFill>
            </a:endParaRPr>
          </a:p>
          <a:p>
            <a:r>
              <a:rPr lang="en-US" altLang="zh-CN" sz="2800" b="1">
                <a:solidFill>
                  <a:schemeClr val="tx1"/>
                </a:solidFill>
              </a:rPr>
              <a:t>             </a:t>
            </a:r>
            <a:r>
              <a:rPr lang="zh-CN" altLang="en-US" sz="2800" b="1">
                <a:solidFill>
                  <a:schemeClr val="tx1"/>
                </a:solidFill>
              </a:rPr>
              <a:t>向我校领导写一份求职信。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TdjYjM0MDVjYzU1NGQwZmU2YzdkM2EzZDM0ZGYzYmI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默认设计模板_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默认设计模板_5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723</Words>
  <Application>Microsoft Office PowerPoint</Application>
  <PresentationFormat>自定义</PresentationFormat>
  <Paragraphs>81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Office 主题</vt:lpstr>
      <vt:lpstr>默认设计模板_2</vt:lpstr>
      <vt:lpstr>默认设计模板_7</vt:lpstr>
      <vt:lpstr>默认设计模板_5</vt:lpstr>
      <vt:lpstr>幻灯片 1</vt:lpstr>
      <vt:lpstr>申请书</vt:lpstr>
      <vt:lpstr>申请书</vt:lpstr>
      <vt:lpstr>入团申请书</vt:lpstr>
      <vt:lpstr>幻灯片 5</vt:lpstr>
      <vt:lpstr>幻灯片 6</vt:lpstr>
      <vt:lpstr>幻灯片 7</vt:lpstr>
      <vt:lpstr>注意事项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dreamsummit</cp:lastModifiedBy>
  <cp:revision>31</cp:revision>
  <dcterms:created xsi:type="dcterms:W3CDTF">2022-06-17T02:21:00Z</dcterms:created>
  <dcterms:modified xsi:type="dcterms:W3CDTF">2022-06-21T07:59:25Z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609BAC7324A041658733DDE031593569</vt:lpwstr>
  </property>
  <property fmtid="{D5CDD505-2E9C-101B-9397-08002B2CF9AE}" pid="3" name="KSOProductBuildVer">
    <vt:lpwstr>2052-11.1.0.11805</vt:lpwstr>
  </property>
</Properties>
</file>