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88" r:id="rId2"/>
    <p:sldId id="305" r:id="rId3"/>
    <p:sldId id="307" r:id="rId4"/>
    <p:sldId id="356" r:id="rId5"/>
    <p:sldId id="357" r:id="rId6"/>
    <p:sldId id="358" r:id="rId7"/>
    <p:sldId id="360" r:id="rId8"/>
    <p:sldId id="361" r:id="rId9"/>
    <p:sldId id="362" r:id="rId10"/>
    <p:sldId id="363" r:id="rId11"/>
    <p:sldId id="364" r:id="rId12"/>
    <p:sldId id="365" r:id="rId1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4907"/>
    <a:srgbClr val="FF9900"/>
    <a:srgbClr val="DDDEDE"/>
    <a:srgbClr val="F5F5F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342" y="90"/>
      </p:cViewPr>
      <p:guideLst>
        <p:guide orient="horz" pos="16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22E2E-0FCB-43C1-9FF5-790BB27400C8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A47B5-84BC-409A-BD07-EDAE12FFC0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720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A47B5-84BC-409A-BD07-EDAE12FFC02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5966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302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0088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4595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951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6479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4351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6168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16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622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785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0354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067B07D-95EF-4C43-BA0D-98A3BBE1A8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279FF525-7D46-4EAC-930E-F49F3DAA55D3}"/>
              </a:ext>
            </a:extLst>
          </p:cNvPr>
          <p:cNvSpPr txBox="1"/>
          <p:nvPr/>
        </p:nvSpPr>
        <p:spPr>
          <a:xfrm>
            <a:off x="647564" y="1668745"/>
            <a:ext cx="7848872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spc="600" dirty="0">
                <a:solidFill>
                  <a:srgbClr val="9949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4800" b="1" spc="600" dirty="0">
                <a:solidFill>
                  <a:srgbClr val="9949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机械制图</a:t>
            </a:r>
            <a:r>
              <a:rPr lang="en-US" altLang="zh-CN" sz="4800" b="1" spc="600" dirty="0">
                <a:solidFill>
                  <a:srgbClr val="9949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F1F9065-5489-4B85-B559-B8014173A4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E561C9F-3A82-42DA-AA05-0011E4746B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4CF13615-C3F4-4CEF-9D02-BB4812EB3779}"/>
              </a:ext>
            </a:extLst>
          </p:cNvPr>
          <p:cNvSpPr txBox="1"/>
          <p:nvPr/>
        </p:nvSpPr>
        <p:spPr>
          <a:xfrm>
            <a:off x="647564" y="2696602"/>
            <a:ext cx="7848872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9949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（机械类  第</a:t>
            </a:r>
            <a:r>
              <a:rPr lang="en-US" altLang="zh-CN" sz="2800" dirty="0">
                <a:solidFill>
                  <a:srgbClr val="9949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800" dirty="0">
                <a:solidFill>
                  <a:srgbClr val="9949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版）  主编  王幼龙  孙簃</a:t>
            </a:r>
          </a:p>
        </p:txBody>
      </p:sp>
    </p:spTree>
    <p:extLst>
      <p:ext uri="{BB962C8B-B14F-4D97-AF65-F5344CB8AC3E}">
        <p14:creationId xmlns:p14="http://schemas.microsoft.com/office/powerpoint/2010/main" val="353031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图片 36">
            <a:extLst>
              <a:ext uri="{FF2B5EF4-FFF2-40B4-BE49-F238E27FC236}">
                <a16:creationId xmlns:a16="http://schemas.microsoft.com/office/drawing/2014/main" id="{DC196927-AB06-4156-847C-D4F04DC1DA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E17ECA0E-F529-4A1D-A3F5-E45DF0EDBF94}"/>
              </a:ext>
            </a:extLst>
          </p:cNvPr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C0C6F38D-B22F-437F-9E66-2BC578FEDA55}"/>
              </a:ext>
            </a:extLst>
          </p:cNvPr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FEFF2B61-CDEB-4F31-8854-A2A23B0A2534}"/>
              </a:ext>
            </a:extLst>
          </p:cNvPr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7E45716-EB8D-4117-9AD8-EDA0269B5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F81BDBF-3240-4F99-979F-FA03C26A04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02E7AD5-8626-40C6-8871-B80BC118591A}"/>
              </a:ext>
            </a:extLst>
          </p:cNvPr>
          <p:cNvSpPr txBox="1"/>
          <p:nvPr/>
        </p:nvSpPr>
        <p:spPr>
          <a:xfrm>
            <a:off x="830576" y="125318"/>
            <a:ext cx="45335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第四章 组合体视图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>
            <a:extLst>
              <a:ext uri="{FF2B5EF4-FFF2-40B4-BE49-F238E27FC236}">
                <a16:creationId xmlns:a16="http://schemas.microsoft.com/office/drawing/2014/main" id="{7C42C14D-FDC6-49C2-8EDE-635FA6511D09}"/>
              </a:ext>
            </a:extLst>
          </p:cNvPr>
          <p:cNvSpPr txBox="1"/>
          <p:nvPr/>
        </p:nvSpPr>
        <p:spPr>
          <a:xfrm>
            <a:off x="851890" y="577012"/>
            <a:ext cx="343207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第五节 组合体的尺寸标注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53C80F0-00AA-445D-9227-22F0CAD3845E}"/>
              </a:ext>
            </a:extLst>
          </p:cNvPr>
          <p:cNvSpPr/>
          <p:nvPr/>
        </p:nvSpPr>
        <p:spPr>
          <a:xfrm>
            <a:off x="647320" y="922196"/>
            <a:ext cx="4248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做中学</a:t>
            </a:r>
            <a:r>
              <a:rPr lang="en-US" altLang="zh-CN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】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标注轴承座视图的尺寸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9EA8600C-1A51-4C3E-83F4-1079A886E1B6}"/>
              </a:ext>
            </a:extLst>
          </p:cNvPr>
          <p:cNvGrpSpPr/>
          <p:nvPr/>
        </p:nvGrpSpPr>
        <p:grpSpPr>
          <a:xfrm>
            <a:off x="6791113" y="3001869"/>
            <a:ext cx="2088232" cy="473864"/>
            <a:chOff x="6804248" y="2989608"/>
            <a:chExt cx="2088232" cy="473864"/>
          </a:xfrm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255F6A86-2FE2-4249-ADDF-B89C619AED58}"/>
                </a:ext>
              </a:extLst>
            </p:cNvPr>
            <p:cNvSpPr/>
            <p:nvPr/>
          </p:nvSpPr>
          <p:spPr>
            <a:xfrm>
              <a:off x="6804248" y="2989608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    标注总体尺寸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53" name="组合 52">
              <a:extLst>
                <a:ext uri="{FF2B5EF4-FFF2-40B4-BE49-F238E27FC236}">
                  <a16:creationId xmlns:a16="http://schemas.microsoft.com/office/drawing/2014/main" id="{9D576B6D-E45A-4EDE-BFC8-A91C635F0686}"/>
                </a:ext>
              </a:extLst>
            </p:cNvPr>
            <p:cNvGrpSpPr/>
            <p:nvPr/>
          </p:nvGrpSpPr>
          <p:grpSpPr>
            <a:xfrm>
              <a:off x="8559354" y="3192850"/>
              <a:ext cx="333126" cy="270622"/>
              <a:chOff x="8271322" y="3165224"/>
              <a:chExt cx="333126" cy="270622"/>
            </a:xfrm>
          </p:grpSpPr>
          <p:sp>
            <p:nvSpPr>
              <p:cNvPr id="54" name="箭头: 下 53">
                <a:extLst>
                  <a:ext uri="{FF2B5EF4-FFF2-40B4-BE49-F238E27FC236}">
                    <a16:creationId xmlns:a16="http://schemas.microsoft.com/office/drawing/2014/main" id="{7C6E6460-C68A-4D28-9B1E-E24B1C8CC529}"/>
                  </a:ext>
                </a:extLst>
              </p:cNvPr>
              <p:cNvSpPr/>
              <p:nvPr/>
            </p:nvSpPr>
            <p:spPr>
              <a:xfrm>
                <a:off x="8271322" y="3165224"/>
                <a:ext cx="333126" cy="270622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" name="文本框 9">
                <a:extLst>
                  <a:ext uri="{FF2B5EF4-FFF2-40B4-BE49-F238E27FC236}">
                    <a16:creationId xmlns:a16="http://schemas.microsoft.com/office/drawing/2014/main" id="{C60CCDFE-9086-4A4C-AB1F-A8E0B3A6977F}"/>
                  </a:ext>
                </a:extLst>
              </p:cNvPr>
              <p:cNvSpPr txBox="1"/>
              <p:nvPr/>
            </p:nvSpPr>
            <p:spPr>
              <a:xfrm>
                <a:off x="8399664" y="3197289"/>
                <a:ext cx="143824" cy="2016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4</a:t>
                </a:r>
              </a:p>
            </p:txBody>
          </p:sp>
        </p:grpSp>
      </p:grpSp>
      <p:pic>
        <p:nvPicPr>
          <p:cNvPr id="5" name="图片 4">
            <a:extLst>
              <a:ext uri="{FF2B5EF4-FFF2-40B4-BE49-F238E27FC236}">
                <a16:creationId xmlns:a16="http://schemas.microsoft.com/office/drawing/2014/main" id="{E3647BA8-A02D-4EDD-B505-69186A7288D0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30307" y="1375555"/>
            <a:ext cx="3915456" cy="3450166"/>
          </a:xfrm>
          <a:prstGeom prst="rect">
            <a:avLst/>
          </a:prstGeom>
        </p:spPr>
      </p:pic>
      <p:sp>
        <p:nvSpPr>
          <p:cNvPr id="35" name="椭圆 34">
            <a:extLst>
              <a:ext uri="{FF2B5EF4-FFF2-40B4-BE49-F238E27FC236}">
                <a16:creationId xmlns:a16="http://schemas.microsoft.com/office/drawing/2014/main" id="{379435C7-2DA3-4BD0-B49C-034F17CA59BD}"/>
              </a:ext>
            </a:extLst>
          </p:cNvPr>
          <p:cNvSpPr/>
          <p:nvPr/>
        </p:nvSpPr>
        <p:spPr>
          <a:xfrm>
            <a:off x="4312836" y="2459512"/>
            <a:ext cx="259164" cy="239157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9">
            <a:extLst>
              <a:ext uri="{FF2B5EF4-FFF2-40B4-BE49-F238E27FC236}">
                <a16:creationId xmlns:a16="http://schemas.microsoft.com/office/drawing/2014/main" id="{15890E14-F037-4397-B4EE-90E18BC8968B}"/>
              </a:ext>
            </a:extLst>
          </p:cNvPr>
          <p:cNvSpPr txBox="1"/>
          <p:nvPr/>
        </p:nvSpPr>
        <p:spPr>
          <a:xfrm>
            <a:off x="4957908" y="4507821"/>
            <a:ext cx="3873612" cy="2242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ct val="120000"/>
              </a:lnSpc>
            </a:pPr>
            <a:r>
              <a:rPr lang="zh-CN" altLang="en-US" sz="1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轴承座的总体尺寸（长、宽、高）为</a:t>
            </a:r>
            <a:r>
              <a:rPr lang="en-US" altLang="zh-CN" sz="1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40</a:t>
            </a:r>
            <a:r>
              <a:rPr lang="zh-CN" altLang="en-US" sz="1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、</a:t>
            </a:r>
            <a:r>
              <a:rPr lang="en-US" altLang="zh-CN" sz="1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20</a:t>
            </a:r>
            <a:r>
              <a:rPr lang="zh-CN" altLang="en-US" sz="1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、</a:t>
            </a:r>
            <a:r>
              <a:rPr lang="en-US" altLang="zh-CN" sz="1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37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01853100-C821-4823-B23C-9427BCC7A1B4}"/>
              </a:ext>
            </a:extLst>
          </p:cNvPr>
          <p:cNvGrpSpPr/>
          <p:nvPr/>
        </p:nvGrpSpPr>
        <p:grpSpPr>
          <a:xfrm>
            <a:off x="6791113" y="3538046"/>
            <a:ext cx="2088232" cy="473864"/>
            <a:chOff x="6804248" y="3538046"/>
            <a:chExt cx="2088232" cy="473864"/>
          </a:xfrm>
        </p:grpSpPr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B0881930-6826-4009-91EC-B89C7F544EFD}"/>
                </a:ext>
              </a:extLst>
            </p:cNvPr>
            <p:cNvSpPr/>
            <p:nvPr/>
          </p:nvSpPr>
          <p:spPr>
            <a:xfrm>
              <a:off x="6804248" y="3538046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    检查 调整尺寸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7" name="组合 46">
              <a:extLst>
                <a:ext uri="{FF2B5EF4-FFF2-40B4-BE49-F238E27FC236}">
                  <a16:creationId xmlns:a16="http://schemas.microsoft.com/office/drawing/2014/main" id="{C5EB552E-5442-46E3-9FAE-EBB1957F5971}"/>
                </a:ext>
              </a:extLst>
            </p:cNvPr>
            <p:cNvGrpSpPr/>
            <p:nvPr/>
          </p:nvGrpSpPr>
          <p:grpSpPr>
            <a:xfrm>
              <a:off x="8559354" y="3741288"/>
              <a:ext cx="333126" cy="270622"/>
              <a:chOff x="8271322" y="3165224"/>
              <a:chExt cx="333126" cy="270622"/>
            </a:xfrm>
          </p:grpSpPr>
          <p:sp>
            <p:nvSpPr>
              <p:cNvPr id="48" name="箭头: 下 47">
                <a:extLst>
                  <a:ext uri="{FF2B5EF4-FFF2-40B4-BE49-F238E27FC236}">
                    <a16:creationId xmlns:a16="http://schemas.microsoft.com/office/drawing/2014/main" id="{276B0087-CC6A-41DF-B6AC-5BB8A4D4D2B5}"/>
                  </a:ext>
                </a:extLst>
              </p:cNvPr>
              <p:cNvSpPr/>
              <p:nvPr/>
            </p:nvSpPr>
            <p:spPr>
              <a:xfrm>
                <a:off x="8271322" y="3165224"/>
                <a:ext cx="333126" cy="270622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1" name="文本框 9">
                <a:extLst>
                  <a:ext uri="{FF2B5EF4-FFF2-40B4-BE49-F238E27FC236}">
                    <a16:creationId xmlns:a16="http://schemas.microsoft.com/office/drawing/2014/main" id="{F6546277-AB84-4B2C-853D-E505935BB6C1}"/>
                  </a:ext>
                </a:extLst>
              </p:cNvPr>
              <p:cNvSpPr txBox="1"/>
              <p:nvPr/>
            </p:nvSpPr>
            <p:spPr>
              <a:xfrm>
                <a:off x="8399664" y="3197289"/>
                <a:ext cx="143824" cy="2016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4</a:t>
                </a:r>
              </a:p>
            </p:txBody>
          </p:sp>
        </p:grp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6A6A6F01-7470-45AC-B0DA-D1B124A84209}"/>
              </a:ext>
            </a:extLst>
          </p:cNvPr>
          <p:cNvGrpSpPr/>
          <p:nvPr/>
        </p:nvGrpSpPr>
        <p:grpSpPr>
          <a:xfrm>
            <a:off x="6791113" y="1410870"/>
            <a:ext cx="2088232" cy="473864"/>
            <a:chOff x="6804248" y="1410870"/>
            <a:chExt cx="2088232" cy="473864"/>
          </a:xfrm>
        </p:grpSpPr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59ECAA0F-3ADB-429A-A874-E4C781466895}"/>
                </a:ext>
              </a:extLst>
            </p:cNvPr>
            <p:cNvSpPr/>
            <p:nvPr/>
          </p:nvSpPr>
          <p:spPr>
            <a:xfrm>
              <a:off x="6804248" y="1410870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lIns="36000" rIns="36000">
              <a:spAutoFit/>
            </a:bodyPr>
            <a:lstStyle/>
            <a:p>
              <a:pPr algn="ctr"/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形体分析 选择基准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5" name="组合 64">
              <a:extLst>
                <a:ext uri="{FF2B5EF4-FFF2-40B4-BE49-F238E27FC236}">
                  <a16:creationId xmlns:a16="http://schemas.microsoft.com/office/drawing/2014/main" id="{9EC1FDC6-F53B-40F8-A218-1B215B7AC943}"/>
                </a:ext>
              </a:extLst>
            </p:cNvPr>
            <p:cNvGrpSpPr/>
            <p:nvPr/>
          </p:nvGrpSpPr>
          <p:grpSpPr>
            <a:xfrm>
              <a:off x="8559354" y="1614112"/>
              <a:ext cx="333126" cy="270622"/>
              <a:chOff x="8271322" y="1614113"/>
              <a:chExt cx="333126" cy="270622"/>
            </a:xfrm>
          </p:grpSpPr>
          <p:sp>
            <p:nvSpPr>
              <p:cNvPr id="66" name="箭头: 下 65">
                <a:extLst>
                  <a:ext uri="{FF2B5EF4-FFF2-40B4-BE49-F238E27FC236}">
                    <a16:creationId xmlns:a16="http://schemas.microsoft.com/office/drawing/2014/main" id="{80DA1D8B-B522-4872-BC65-B3A48CC278C7}"/>
                  </a:ext>
                </a:extLst>
              </p:cNvPr>
              <p:cNvSpPr/>
              <p:nvPr/>
            </p:nvSpPr>
            <p:spPr>
              <a:xfrm>
                <a:off x="8271322" y="1614113"/>
                <a:ext cx="333126" cy="270622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7" name="文本框 9">
                <a:extLst>
                  <a:ext uri="{FF2B5EF4-FFF2-40B4-BE49-F238E27FC236}">
                    <a16:creationId xmlns:a16="http://schemas.microsoft.com/office/drawing/2014/main" id="{D4776FDA-74F6-4B2B-BD21-92AD50A5F85F}"/>
                  </a:ext>
                </a:extLst>
              </p:cNvPr>
              <p:cNvSpPr txBox="1"/>
              <p:nvPr/>
            </p:nvSpPr>
            <p:spPr>
              <a:xfrm>
                <a:off x="8399664" y="1646178"/>
                <a:ext cx="143824" cy="2016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06F1FBEA-B915-445E-8E53-93B6FE5A3E65}"/>
              </a:ext>
            </a:extLst>
          </p:cNvPr>
          <p:cNvGrpSpPr/>
          <p:nvPr/>
        </p:nvGrpSpPr>
        <p:grpSpPr>
          <a:xfrm>
            <a:off x="6791113" y="1947049"/>
            <a:ext cx="2088232" cy="473864"/>
            <a:chOff x="6804248" y="1937116"/>
            <a:chExt cx="2088232" cy="473864"/>
          </a:xfrm>
        </p:grpSpPr>
        <p:sp>
          <p:nvSpPr>
            <p:cNvPr id="69" name="矩形 68">
              <a:extLst>
                <a:ext uri="{FF2B5EF4-FFF2-40B4-BE49-F238E27FC236}">
                  <a16:creationId xmlns:a16="http://schemas.microsoft.com/office/drawing/2014/main" id="{7676309D-153F-4C77-98C9-D2768D32E927}"/>
                </a:ext>
              </a:extLst>
            </p:cNvPr>
            <p:cNvSpPr/>
            <p:nvPr/>
          </p:nvSpPr>
          <p:spPr>
            <a:xfrm>
              <a:off x="6804248" y="1937116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标注定形尺寸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0" name="组合 69">
              <a:extLst>
                <a:ext uri="{FF2B5EF4-FFF2-40B4-BE49-F238E27FC236}">
                  <a16:creationId xmlns:a16="http://schemas.microsoft.com/office/drawing/2014/main" id="{99F6BBB6-40F2-4BD3-ACC7-F0E49BD7049A}"/>
                </a:ext>
              </a:extLst>
            </p:cNvPr>
            <p:cNvGrpSpPr/>
            <p:nvPr/>
          </p:nvGrpSpPr>
          <p:grpSpPr>
            <a:xfrm>
              <a:off x="8559354" y="2140358"/>
              <a:ext cx="333126" cy="270622"/>
              <a:chOff x="8271322" y="2126921"/>
              <a:chExt cx="333126" cy="270622"/>
            </a:xfrm>
          </p:grpSpPr>
          <p:sp>
            <p:nvSpPr>
              <p:cNvPr id="71" name="箭头: 下 70">
                <a:extLst>
                  <a:ext uri="{FF2B5EF4-FFF2-40B4-BE49-F238E27FC236}">
                    <a16:creationId xmlns:a16="http://schemas.microsoft.com/office/drawing/2014/main" id="{CBA4AAD2-2D5E-43A8-A581-2707D6A45EC6}"/>
                  </a:ext>
                </a:extLst>
              </p:cNvPr>
              <p:cNvSpPr/>
              <p:nvPr/>
            </p:nvSpPr>
            <p:spPr>
              <a:xfrm>
                <a:off x="8271322" y="2126921"/>
                <a:ext cx="333126" cy="270622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2" name="文本框 9">
                <a:extLst>
                  <a:ext uri="{FF2B5EF4-FFF2-40B4-BE49-F238E27FC236}">
                    <a16:creationId xmlns:a16="http://schemas.microsoft.com/office/drawing/2014/main" id="{F5534AC3-B3F4-4774-9FE7-2DFF9C0F083C}"/>
                  </a:ext>
                </a:extLst>
              </p:cNvPr>
              <p:cNvSpPr txBox="1"/>
              <p:nvPr/>
            </p:nvSpPr>
            <p:spPr>
              <a:xfrm>
                <a:off x="8399664" y="2158986"/>
                <a:ext cx="143824" cy="2016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2</a:t>
                </a:r>
              </a:p>
            </p:txBody>
          </p:sp>
        </p:grpSp>
      </p:grpSp>
      <p:grpSp>
        <p:nvGrpSpPr>
          <p:cNvPr id="73" name="组合 72">
            <a:extLst>
              <a:ext uri="{FF2B5EF4-FFF2-40B4-BE49-F238E27FC236}">
                <a16:creationId xmlns:a16="http://schemas.microsoft.com/office/drawing/2014/main" id="{AAFD4376-F5CB-4E6F-9F6C-35CC9A22A9E0}"/>
              </a:ext>
            </a:extLst>
          </p:cNvPr>
          <p:cNvGrpSpPr/>
          <p:nvPr/>
        </p:nvGrpSpPr>
        <p:grpSpPr>
          <a:xfrm>
            <a:off x="6791113" y="2483228"/>
            <a:ext cx="2088232" cy="456326"/>
            <a:chOff x="6804248" y="2480900"/>
            <a:chExt cx="2088232" cy="456326"/>
          </a:xfrm>
        </p:grpSpPr>
        <p:sp>
          <p:nvSpPr>
            <p:cNvPr id="74" name="矩形 73">
              <a:extLst>
                <a:ext uri="{FF2B5EF4-FFF2-40B4-BE49-F238E27FC236}">
                  <a16:creationId xmlns:a16="http://schemas.microsoft.com/office/drawing/2014/main" id="{55116DF7-069E-483F-A3DF-5C6DC84E7AA3}"/>
                </a:ext>
              </a:extLst>
            </p:cNvPr>
            <p:cNvSpPr/>
            <p:nvPr/>
          </p:nvSpPr>
          <p:spPr>
            <a:xfrm>
              <a:off x="6804248" y="2480900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标注定位尺寸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5" name="箭头: 下 74">
              <a:extLst>
                <a:ext uri="{FF2B5EF4-FFF2-40B4-BE49-F238E27FC236}">
                  <a16:creationId xmlns:a16="http://schemas.microsoft.com/office/drawing/2014/main" id="{52FB1E5C-643B-40CC-85B7-D66DC88389F1}"/>
                </a:ext>
              </a:extLst>
            </p:cNvPr>
            <p:cNvSpPr/>
            <p:nvPr/>
          </p:nvSpPr>
          <p:spPr>
            <a:xfrm>
              <a:off x="8559354" y="2666604"/>
              <a:ext cx="333126" cy="270622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文本框 9">
              <a:extLst>
                <a:ext uri="{FF2B5EF4-FFF2-40B4-BE49-F238E27FC236}">
                  <a16:creationId xmlns:a16="http://schemas.microsoft.com/office/drawing/2014/main" id="{2289F921-08B8-4246-9D3A-233D70571A45}"/>
                </a:ext>
              </a:extLst>
            </p:cNvPr>
            <p:cNvSpPr txBox="1"/>
            <p:nvPr/>
          </p:nvSpPr>
          <p:spPr>
            <a:xfrm>
              <a:off x="8687696" y="2698669"/>
              <a:ext cx="143824" cy="2016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3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742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44"/>
    </mc:Choice>
    <mc:Fallback xmlns="">
      <p:transition advTm="15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:a16="http://schemas.microsoft.com/office/drawing/2014/main" id="{DF2590B0-F4AC-4407-8B9A-A62E7B1530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E17ECA0E-F529-4A1D-A3F5-E45DF0EDBF94}"/>
              </a:ext>
            </a:extLst>
          </p:cNvPr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C0C6F38D-B22F-437F-9E66-2BC578FEDA55}"/>
              </a:ext>
            </a:extLst>
          </p:cNvPr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FEFF2B61-CDEB-4F31-8854-A2A23B0A2534}"/>
              </a:ext>
            </a:extLst>
          </p:cNvPr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7E45716-EB8D-4117-9AD8-EDA0269B5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F81BDBF-3240-4F99-979F-FA03C26A04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02E7AD5-8626-40C6-8871-B80BC118591A}"/>
              </a:ext>
            </a:extLst>
          </p:cNvPr>
          <p:cNvSpPr txBox="1"/>
          <p:nvPr/>
        </p:nvSpPr>
        <p:spPr>
          <a:xfrm>
            <a:off x="830576" y="125318"/>
            <a:ext cx="45335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第四章 组合体视图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>
            <a:extLst>
              <a:ext uri="{FF2B5EF4-FFF2-40B4-BE49-F238E27FC236}">
                <a16:creationId xmlns:a16="http://schemas.microsoft.com/office/drawing/2014/main" id="{7C42C14D-FDC6-49C2-8EDE-635FA6511D09}"/>
              </a:ext>
            </a:extLst>
          </p:cNvPr>
          <p:cNvSpPr txBox="1"/>
          <p:nvPr/>
        </p:nvSpPr>
        <p:spPr>
          <a:xfrm>
            <a:off x="851890" y="577012"/>
            <a:ext cx="343207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第五节 组合体的尺寸标注</a:t>
            </a:r>
          </a:p>
        </p:txBody>
      </p:sp>
      <p:sp>
        <p:nvSpPr>
          <p:cNvPr id="15" name="文本框 9">
            <a:extLst>
              <a:ext uri="{FF2B5EF4-FFF2-40B4-BE49-F238E27FC236}">
                <a16:creationId xmlns:a16="http://schemas.microsoft.com/office/drawing/2014/main" id="{899C7BC0-4F20-4D79-8EE7-79FEA57CA9DC}"/>
              </a:ext>
            </a:extLst>
          </p:cNvPr>
          <p:cNvSpPr txBox="1"/>
          <p:nvPr/>
        </p:nvSpPr>
        <p:spPr>
          <a:xfrm>
            <a:off x="755576" y="937565"/>
            <a:ext cx="1462238" cy="3380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尺寸布置</a:t>
            </a:r>
            <a:endParaRPr lang="en-US" altLang="zh-CN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53C80F0-00AA-445D-9227-22F0CAD3845E}"/>
              </a:ext>
            </a:extLst>
          </p:cNvPr>
          <p:cNvSpPr/>
          <p:nvPr/>
        </p:nvSpPr>
        <p:spPr>
          <a:xfrm>
            <a:off x="743248" y="1275606"/>
            <a:ext cx="56886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注意尺寸布置，是使其标注得清晰，便于阅读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E48F4B2-A98A-48DA-BC6F-165A446BB8B6}"/>
              </a:ext>
            </a:extLst>
          </p:cNvPr>
          <p:cNvSpPr/>
          <p:nvPr/>
        </p:nvSpPr>
        <p:spPr>
          <a:xfrm>
            <a:off x="509830" y="1675716"/>
            <a:ext cx="8208912" cy="303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1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）各基本形体的定形尺寸和有关的定位尺寸，应尽量集中标注在一个或两个视图上，便于看图。</a:t>
            </a: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2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）尺寸应注在表达形体特征最明显的视图上，并尽量避免标注在虚线上。</a:t>
            </a: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3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）对称结构的尺寸，一般应对称标注。</a:t>
            </a:r>
            <a:endParaRPr lang="en-US" altLang="zh-CN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4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）尺寸应尽量注在视图外边，布置在两个视图之间。</a:t>
            </a: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5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）圆的直径一般注在投影为非圆的视图上，圆弧的半径则应标注在投影为圆弧的视图上。</a:t>
            </a: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6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）多个尺寸平行标注时， 应使较小的尺寸靠近视图， 较大的尺寸依次向外分布，以免尺寸线与尺寸界线交错。</a:t>
            </a:r>
            <a:endParaRPr lang="en-US" altLang="zh-CN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123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15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:a16="http://schemas.microsoft.com/office/drawing/2014/main" id="{DF2590B0-F4AC-4407-8B9A-A62E7B1530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E17ECA0E-F529-4A1D-A3F5-E45DF0EDBF94}"/>
              </a:ext>
            </a:extLst>
          </p:cNvPr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C0C6F38D-B22F-437F-9E66-2BC578FEDA55}"/>
              </a:ext>
            </a:extLst>
          </p:cNvPr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FEFF2B61-CDEB-4F31-8854-A2A23B0A2534}"/>
              </a:ext>
            </a:extLst>
          </p:cNvPr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7E45716-EB8D-4117-9AD8-EDA0269B5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F81BDBF-3240-4F99-979F-FA03C26A04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02E7AD5-8626-40C6-8871-B80BC118591A}"/>
              </a:ext>
            </a:extLst>
          </p:cNvPr>
          <p:cNvSpPr txBox="1"/>
          <p:nvPr/>
        </p:nvSpPr>
        <p:spPr>
          <a:xfrm>
            <a:off x="830576" y="125318"/>
            <a:ext cx="45335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第四章 组合体视图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>
            <a:extLst>
              <a:ext uri="{FF2B5EF4-FFF2-40B4-BE49-F238E27FC236}">
                <a16:creationId xmlns:a16="http://schemas.microsoft.com/office/drawing/2014/main" id="{7C42C14D-FDC6-49C2-8EDE-635FA6511D09}"/>
              </a:ext>
            </a:extLst>
          </p:cNvPr>
          <p:cNvSpPr txBox="1"/>
          <p:nvPr/>
        </p:nvSpPr>
        <p:spPr>
          <a:xfrm>
            <a:off x="851890" y="577012"/>
            <a:ext cx="343207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第五节 组合体的尺寸标注</a:t>
            </a:r>
          </a:p>
        </p:txBody>
      </p:sp>
      <p:sp>
        <p:nvSpPr>
          <p:cNvPr id="15" name="文本框 9">
            <a:extLst>
              <a:ext uri="{FF2B5EF4-FFF2-40B4-BE49-F238E27FC236}">
                <a16:creationId xmlns:a16="http://schemas.microsoft.com/office/drawing/2014/main" id="{899C7BC0-4F20-4D79-8EE7-79FEA57CA9DC}"/>
              </a:ext>
            </a:extLst>
          </p:cNvPr>
          <p:cNvSpPr txBox="1"/>
          <p:nvPr/>
        </p:nvSpPr>
        <p:spPr>
          <a:xfrm>
            <a:off x="755576" y="937565"/>
            <a:ext cx="1462238" cy="3380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标注步骤</a:t>
            </a:r>
            <a:endParaRPr lang="en-US" altLang="zh-CN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E48F4B2-A98A-48DA-BC6F-165A446BB8B6}"/>
              </a:ext>
            </a:extLst>
          </p:cNvPr>
          <p:cNvSpPr/>
          <p:nvPr/>
        </p:nvSpPr>
        <p:spPr>
          <a:xfrm>
            <a:off x="509830" y="1451922"/>
            <a:ext cx="8208912" cy="2374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1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）分析组合体由哪些基本形体组成。</a:t>
            </a: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2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）选择组合体长、宽、高每个方向的主要尺寸基准。</a:t>
            </a: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3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）标注各基本形体相对组合体基准的定位尺寸。</a:t>
            </a: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4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）标注各基本形体的定形尺寸。</a:t>
            </a: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5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）标注组合体的总体尺寸。</a:t>
            </a: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6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）检查、调整尺寸。对标注的尺寸进行检查、整理、调整，把多余的和不适合的尺寸去掉。</a:t>
            </a:r>
            <a:endParaRPr lang="en-US" altLang="zh-CN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269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8F930C33-7752-4B63-82CD-405EDDF8CD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4C372754-AF60-4D33-9229-A9F187234008}"/>
              </a:ext>
            </a:extLst>
          </p:cNvPr>
          <p:cNvSpPr/>
          <p:nvPr/>
        </p:nvSpPr>
        <p:spPr>
          <a:xfrm>
            <a:off x="467544" y="627534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    任何机器零件，都可以看成是由若干个基本几何体所组成，由两个或两个以上的基本几何体构成的物体称为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组合体</a:t>
            </a: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。分析组合体，不单是模块或线框的分解和组合，而是“化整为零”“积零为整”辩证地认识事物和分析问题的科学方法。</a:t>
            </a:r>
            <a:endParaRPr lang="en-US" altLang="zh-CN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    组合体的分析方法有形体分析法和线面分析法。</a:t>
            </a: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E17ECA0E-F529-4A1D-A3F5-E45DF0EDBF94}"/>
              </a:ext>
            </a:extLst>
          </p:cNvPr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C0C6F38D-B22F-437F-9E66-2BC578FEDA55}"/>
              </a:ext>
            </a:extLst>
          </p:cNvPr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FEFF2B61-CDEB-4F31-8854-A2A23B0A2534}"/>
              </a:ext>
            </a:extLst>
          </p:cNvPr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7E45716-EB8D-4117-9AD8-EDA0269B5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F81BDBF-3240-4F99-979F-FA03C26A04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02E7AD5-8626-40C6-8871-B80BC118591A}"/>
              </a:ext>
            </a:extLst>
          </p:cNvPr>
          <p:cNvSpPr txBox="1"/>
          <p:nvPr/>
        </p:nvSpPr>
        <p:spPr>
          <a:xfrm>
            <a:off x="830576" y="125318"/>
            <a:ext cx="45335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第四章 组合体视图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文本框 9">
            <a:extLst>
              <a:ext uri="{FF2B5EF4-FFF2-40B4-BE49-F238E27FC236}">
                <a16:creationId xmlns:a16="http://schemas.microsoft.com/office/drawing/2014/main" id="{FB1DD21A-4972-408E-98A6-37A4FDD9937A}"/>
              </a:ext>
            </a:extLst>
          </p:cNvPr>
          <p:cNvSpPr txBox="1"/>
          <p:nvPr/>
        </p:nvSpPr>
        <p:spPr>
          <a:xfrm>
            <a:off x="1115616" y="2768029"/>
            <a:ext cx="374030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组合体的概念和分析方法</a:t>
            </a:r>
          </a:p>
        </p:txBody>
      </p:sp>
      <p:sp>
        <p:nvSpPr>
          <p:cNvPr id="23" name="文本框 9">
            <a:extLst>
              <a:ext uri="{FF2B5EF4-FFF2-40B4-BE49-F238E27FC236}">
                <a16:creationId xmlns:a16="http://schemas.microsoft.com/office/drawing/2014/main" id="{EAAC1F4B-BBDD-48CD-A53E-CEC27D541C5F}"/>
              </a:ext>
            </a:extLst>
          </p:cNvPr>
          <p:cNvSpPr txBox="1"/>
          <p:nvPr/>
        </p:nvSpPr>
        <p:spPr>
          <a:xfrm>
            <a:off x="1115616" y="3103215"/>
            <a:ext cx="273630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组合体的组合形式</a:t>
            </a:r>
          </a:p>
        </p:txBody>
      </p:sp>
      <p:sp>
        <p:nvSpPr>
          <p:cNvPr id="24" name="文本框 9">
            <a:extLst>
              <a:ext uri="{FF2B5EF4-FFF2-40B4-BE49-F238E27FC236}">
                <a16:creationId xmlns:a16="http://schemas.microsoft.com/office/drawing/2014/main" id="{1C036549-7096-470A-B411-67A64C07C0A7}"/>
              </a:ext>
            </a:extLst>
          </p:cNvPr>
          <p:cNvSpPr txBox="1"/>
          <p:nvPr/>
        </p:nvSpPr>
        <p:spPr>
          <a:xfrm>
            <a:off x="1115616" y="3410992"/>
            <a:ext cx="288032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组合体的表面交线</a:t>
            </a:r>
          </a:p>
        </p:txBody>
      </p:sp>
      <p:sp>
        <p:nvSpPr>
          <p:cNvPr id="25" name="文本框 9">
            <a:extLst>
              <a:ext uri="{FF2B5EF4-FFF2-40B4-BE49-F238E27FC236}">
                <a16:creationId xmlns:a16="http://schemas.microsoft.com/office/drawing/2014/main" id="{1F2427E2-A165-4CC2-BDDA-A7E01F619CE8}"/>
              </a:ext>
            </a:extLst>
          </p:cNvPr>
          <p:cNvSpPr txBox="1"/>
          <p:nvPr/>
        </p:nvSpPr>
        <p:spPr>
          <a:xfrm>
            <a:off x="1115616" y="3773587"/>
            <a:ext cx="345638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组合体视图的画法</a:t>
            </a:r>
          </a:p>
        </p:txBody>
      </p:sp>
      <p:sp>
        <p:nvSpPr>
          <p:cNvPr id="26" name="文本框 9">
            <a:extLst>
              <a:ext uri="{FF2B5EF4-FFF2-40B4-BE49-F238E27FC236}">
                <a16:creationId xmlns:a16="http://schemas.microsoft.com/office/drawing/2014/main" id="{F0DC3700-9B23-4B0F-BD46-2FB30FF3F190}"/>
              </a:ext>
            </a:extLst>
          </p:cNvPr>
          <p:cNvSpPr txBox="1"/>
          <p:nvPr/>
        </p:nvSpPr>
        <p:spPr>
          <a:xfrm>
            <a:off x="1115616" y="4108773"/>
            <a:ext cx="230425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组合体的尺寸标注</a:t>
            </a:r>
          </a:p>
        </p:txBody>
      </p:sp>
      <p:sp>
        <p:nvSpPr>
          <p:cNvPr id="27" name="文本框 9">
            <a:extLst>
              <a:ext uri="{FF2B5EF4-FFF2-40B4-BE49-F238E27FC236}">
                <a16:creationId xmlns:a16="http://schemas.microsoft.com/office/drawing/2014/main" id="{DC2815CD-16F8-4490-A5C5-45923296FCD2}"/>
              </a:ext>
            </a:extLst>
          </p:cNvPr>
          <p:cNvSpPr txBox="1"/>
          <p:nvPr/>
        </p:nvSpPr>
        <p:spPr>
          <a:xfrm>
            <a:off x="1115616" y="4443958"/>
            <a:ext cx="295232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识读组合体视图</a:t>
            </a:r>
          </a:p>
        </p:txBody>
      </p:sp>
      <p:sp>
        <p:nvSpPr>
          <p:cNvPr id="29" name="文本框 9">
            <a:extLst>
              <a:ext uri="{FF2B5EF4-FFF2-40B4-BE49-F238E27FC236}">
                <a16:creationId xmlns:a16="http://schemas.microsoft.com/office/drawing/2014/main" id="{D2A3B8E6-6BF4-43B0-964E-8756C51FEBC3}"/>
              </a:ext>
            </a:extLst>
          </p:cNvPr>
          <p:cNvSpPr txBox="1"/>
          <p:nvPr/>
        </p:nvSpPr>
        <p:spPr>
          <a:xfrm>
            <a:off x="1115616" y="2283718"/>
            <a:ext cx="2534344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本章主要学习内容</a:t>
            </a:r>
          </a:p>
        </p:txBody>
      </p:sp>
      <p:sp>
        <p:nvSpPr>
          <p:cNvPr id="31" name="文本框 9">
            <a:extLst>
              <a:ext uri="{FF2B5EF4-FFF2-40B4-BE49-F238E27FC236}">
                <a16:creationId xmlns:a16="http://schemas.microsoft.com/office/drawing/2014/main" id="{7C42C14D-FDC6-49C2-8EDE-635FA6511D09}"/>
              </a:ext>
            </a:extLst>
          </p:cNvPr>
          <p:cNvSpPr txBox="1"/>
          <p:nvPr/>
        </p:nvSpPr>
        <p:spPr>
          <a:xfrm>
            <a:off x="1114789" y="4095948"/>
            <a:ext cx="24482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2000" b="1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组合体的尺寸标注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911BEFA-B851-4616-829D-4A62ABF980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50268" y="2375471"/>
            <a:ext cx="3933276" cy="2542173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2267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75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75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75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275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275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275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:a16="http://schemas.microsoft.com/office/drawing/2014/main" id="{DF2590B0-F4AC-4407-8B9A-A62E7B1530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E17ECA0E-F529-4A1D-A3F5-E45DF0EDBF94}"/>
              </a:ext>
            </a:extLst>
          </p:cNvPr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C0C6F38D-B22F-437F-9E66-2BC578FEDA55}"/>
              </a:ext>
            </a:extLst>
          </p:cNvPr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FEFF2B61-CDEB-4F31-8854-A2A23B0A2534}"/>
              </a:ext>
            </a:extLst>
          </p:cNvPr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7E45716-EB8D-4117-9AD8-EDA0269B5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F81BDBF-3240-4F99-979F-FA03C26A04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02E7AD5-8626-40C6-8871-B80BC118591A}"/>
              </a:ext>
            </a:extLst>
          </p:cNvPr>
          <p:cNvSpPr txBox="1"/>
          <p:nvPr/>
        </p:nvSpPr>
        <p:spPr>
          <a:xfrm>
            <a:off x="830576" y="125318"/>
            <a:ext cx="45335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第四章 组合体视图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>
            <a:extLst>
              <a:ext uri="{FF2B5EF4-FFF2-40B4-BE49-F238E27FC236}">
                <a16:creationId xmlns:a16="http://schemas.microsoft.com/office/drawing/2014/main" id="{7C42C14D-FDC6-49C2-8EDE-635FA6511D09}"/>
              </a:ext>
            </a:extLst>
          </p:cNvPr>
          <p:cNvSpPr txBox="1"/>
          <p:nvPr/>
        </p:nvSpPr>
        <p:spPr>
          <a:xfrm>
            <a:off x="851890" y="577012"/>
            <a:ext cx="343207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第五节 组合体的尺寸标注</a:t>
            </a:r>
          </a:p>
        </p:txBody>
      </p:sp>
      <p:sp>
        <p:nvSpPr>
          <p:cNvPr id="15" name="文本框 9">
            <a:extLst>
              <a:ext uri="{FF2B5EF4-FFF2-40B4-BE49-F238E27FC236}">
                <a16:creationId xmlns:a16="http://schemas.microsoft.com/office/drawing/2014/main" id="{899C7BC0-4F20-4D79-8EE7-79FEA57CA9DC}"/>
              </a:ext>
            </a:extLst>
          </p:cNvPr>
          <p:cNvSpPr txBox="1"/>
          <p:nvPr/>
        </p:nvSpPr>
        <p:spPr>
          <a:xfrm>
            <a:off x="755576" y="937565"/>
            <a:ext cx="1462238" cy="3380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基本要求</a:t>
            </a:r>
            <a:endParaRPr lang="en-US" altLang="zh-CN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53C80F0-00AA-445D-9227-22F0CAD3845E}"/>
              </a:ext>
            </a:extLst>
          </p:cNvPr>
          <p:cNvSpPr/>
          <p:nvPr/>
        </p:nvSpPr>
        <p:spPr>
          <a:xfrm>
            <a:off x="755576" y="1297766"/>
            <a:ext cx="6477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在组合体的视图上标注尺寸，应做到</a:t>
            </a:r>
            <a:r>
              <a:rPr lang="zh-CN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正确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、</a:t>
            </a:r>
            <a:r>
              <a:rPr lang="zh-CN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完整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、</a:t>
            </a:r>
            <a:r>
              <a:rPr lang="zh-CN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清晰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E48F4B2-A98A-48DA-BC6F-165A446BB8B6}"/>
              </a:ext>
            </a:extLst>
          </p:cNvPr>
          <p:cNvSpPr/>
          <p:nvPr/>
        </p:nvSpPr>
        <p:spPr>
          <a:xfrm>
            <a:off x="755576" y="1648420"/>
            <a:ext cx="5745069" cy="1165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正确  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尺寸标注必须符合国家标准的规定</a:t>
            </a:r>
          </a:p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完整  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所注各类尺寸应齐全，做到不遗漏、不多余</a:t>
            </a:r>
          </a:p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清晰  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尺寸布置要整齐清晰，便于看图</a:t>
            </a:r>
          </a:p>
        </p:txBody>
      </p:sp>
      <p:sp>
        <p:nvSpPr>
          <p:cNvPr id="17" name="文本框 9">
            <a:extLst>
              <a:ext uri="{FF2B5EF4-FFF2-40B4-BE49-F238E27FC236}">
                <a16:creationId xmlns:a16="http://schemas.microsoft.com/office/drawing/2014/main" id="{96C9DF99-4E33-4BA5-A1D3-2D0267CB80D1}"/>
              </a:ext>
            </a:extLst>
          </p:cNvPr>
          <p:cNvSpPr txBox="1"/>
          <p:nvPr/>
        </p:nvSpPr>
        <p:spPr>
          <a:xfrm>
            <a:off x="755576" y="2931790"/>
            <a:ext cx="1462238" cy="3380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尺寸类型</a:t>
            </a:r>
            <a:endParaRPr lang="en-US" altLang="zh-CN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9E81E07-15DF-4D3E-8BAB-970DA386E70A}"/>
              </a:ext>
            </a:extLst>
          </p:cNvPr>
          <p:cNvSpPr/>
          <p:nvPr/>
        </p:nvSpPr>
        <p:spPr>
          <a:xfrm>
            <a:off x="755576" y="3278254"/>
            <a:ext cx="7865124" cy="1165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定形尺寸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 各基本几何体大小（长、宽、高）的尺寸</a:t>
            </a:r>
            <a:endParaRPr lang="en-US" altLang="zh-CN" dirty="0">
              <a:solidFill>
                <a:srgbClr val="000000"/>
              </a:solidFill>
              <a:latin typeface="FzBookMaker2DlFont20536896824"/>
            </a:endParaRPr>
          </a:p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定位尺寸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 各基本几何体之间相对位置（上下、左右、前后）的尺寸</a:t>
            </a:r>
            <a:endParaRPr lang="en-US" altLang="zh-CN" dirty="0">
              <a:solidFill>
                <a:srgbClr val="000000"/>
              </a:solidFill>
              <a:latin typeface="FzBookMaker2DlFont20536896824"/>
            </a:endParaRPr>
          </a:p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总体尺寸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 组合体总长、总宽、总高的尺寸</a:t>
            </a:r>
            <a:r>
              <a:rPr lang="zh-CN" altLang="en-US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205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15" grpId="0"/>
      <p:bldP spid="2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:a16="http://schemas.microsoft.com/office/drawing/2014/main" id="{DF2590B0-F4AC-4407-8B9A-A62E7B1530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E17ECA0E-F529-4A1D-A3F5-E45DF0EDBF94}"/>
              </a:ext>
            </a:extLst>
          </p:cNvPr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C0C6F38D-B22F-437F-9E66-2BC578FEDA55}"/>
              </a:ext>
            </a:extLst>
          </p:cNvPr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FEFF2B61-CDEB-4F31-8854-A2A23B0A2534}"/>
              </a:ext>
            </a:extLst>
          </p:cNvPr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7E45716-EB8D-4117-9AD8-EDA0269B5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F81BDBF-3240-4F99-979F-FA03C26A04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02E7AD5-8626-40C6-8871-B80BC118591A}"/>
              </a:ext>
            </a:extLst>
          </p:cNvPr>
          <p:cNvSpPr txBox="1"/>
          <p:nvPr/>
        </p:nvSpPr>
        <p:spPr>
          <a:xfrm>
            <a:off x="830576" y="125318"/>
            <a:ext cx="45335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第四章 组合体视图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>
            <a:extLst>
              <a:ext uri="{FF2B5EF4-FFF2-40B4-BE49-F238E27FC236}">
                <a16:creationId xmlns:a16="http://schemas.microsoft.com/office/drawing/2014/main" id="{7C42C14D-FDC6-49C2-8EDE-635FA6511D09}"/>
              </a:ext>
            </a:extLst>
          </p:cNvPr>
          <p:cNvSpPr txBox="1"/>
          <p:nvPr/>
        </p:nvSpPr>
        <p:spPr>
          <a:xfrm>
            <a:off x="851890" y="577012"/>
            <a:ext cx="343207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第五节 组合体的尺寸标注</a:t>
            </a:r>
          </a:p>
        </p:txBody>
      </p:sp>
      <p:sp>
        <p:nvSpPr>
          <p:cNvPr id="15" name="文本框 9">
            <a:extLst>
              <a:ext uri="{FF2B5EF4-FFF2-40B4-BE49-F238E27FC236}">
                <a16:creationId xmlns:a16="http://schemas.microsoft.com/office/drawing/2014/main" id="{899C7BC0-4F20-4D79-8EE7-79FEA57CA9DC}"/>
              </a:ext>
            </a:extLst>
          </p:cNvPr>
          <p:cNvSpPr txBox="1"/>
          <p:nvPr/>
        </p:nvSpPr>
        <p:spPr>
          <a:xfrm>
            <a:off x="755576" y="937565"/>
            <a:ext cx="1462238" cy="3380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尺寸基准</a:t>
            </a:r>
            <a:endParaRPr lang="en-US" altLang="zh-CN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53C80F0-00AA-445D-9227-22F0CAD3845E}"/>
              </a:ext>
            </a:extLst>
          </p:cNvPr>
          <p:cNvSpPr/>
          <p:nvPr/>
        </p:nvSpPr>
        <p:spPr>
          <a:xfrm>
            <a:off x="755576" y="1297766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确定尺寸位置的</a:t>
            </a: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点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、</a:t>
            </a: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直线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、</a:t>
            </a: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平面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称为尺寸基准（简称基准）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E48F4B2-A98A-48DA-BC6F-165A446BB8B6}"/>
              </a:ext>
            </a:extLst>
          </p:cNvPr>
          <p:cNvSpPr/>
          <p:nvPr/>
        </p:nvSpPr>
        <p:spPr>
          <a:xfrm>
            <a:off x="755576" y="1727163"/>
            <a:ext cx="4464496" cy="712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组合体具有长、宽、高三个方向的尺寸，</a:t>
            </a:r>
            <a:endParaRPr lang="en-US" altLang="zh-CN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标注每一个方向的尺寸都应先选择好基准</a:t>
            </a:r>
            <a:endParaRPr lang="en-US" altLang="zh-CN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0DE2946-52E5-4D0D-B3FE-11726547C6D3}"/>
              </a:ext>
            </a:extLst>
          </p:cNvPr>
          <p:cNvSpPr/>
          <p:nvPr/>
        </p:nvSpPr>
        <p:spPr>
          <a:xfrm>
            <a:off x="772922" y="2645356"/>
            <a:ext cx="4464496" cy="712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通常选择组合体的底面、端面、对称面、</a:t>
            </a:r>
            <a:endParaRPr lang="en-US" altLang="zh-CN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轴心线、对称中心线等作为基准。</a:t>
            </a:r>
            <a:endParaRPr lang="en-US" altLang="zh-CN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A2C5890-99DB-489E-B6A3-FB5274E0D323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64088" y="2028887"/>
            <a:ext cx="2541446" cy="2833476"/>
          </a:xfrm>
          <a:prstGeom prst="rect">
            <a:avLst/>
          </a:prstGeom>
        </p:spPr>
      </p:pic>
      <p:grpSp>
        <p:nvGrpSpPr>
          <p:cNvPr id="30" name="组合 29">
            <a:extLst>
              <a:ext uri="{FF2B5EF4-FFF2-40B4-BE49-F238E27FC236}">
                <a16:creationId xmlns:a16="http://schemas.microsoft.com/office/drawing/2014/main" id="{14A06B32-8012-4C3C-9510-5F21E56CD482}"/>
              </a:ext>
            </a:extLst>
          </p:cNvPr>
          <p:cNvGrpSpPr/>
          <p:nvPr/>
        </p:nvGrpSpPr>
        <p:grpSpPr>
          <a:xfrm>
            <a:off x="7020272" y="3906453"/>
            <a:ext cx="1730317" cy="816789"/>
            <a:chOff x="7020272" y="3906453"/>
            <a:chExt cx="1730317" cy="816789"/>
          </a:xfrm>
        </p:grpSpPr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3D378268-2099-43B2-8057-8852F7A04450}"/>
                </a:ext>
              </a:extLst>
            </p:cNvPr>
            <p:cNvCxnSpPr>
              <a:cxnSpLocks/>
            </p:cNvCxnSpPr>
            <p:nvPr/>
          </p:nvCxnSpPr>
          <p:spPr>
            <a:xfrm>
              <a:off x="7020272" y="3906453"/>
              <a:ext cx="504056" cy="490092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D24E268B-B099-4B07-BB8F-788418122FCD}"/>
                </a:ext>
              </a:extLst>
            </p:cNvPr>
            <p:cNvSpPr/>
            <p:nvPr/>
          </p:nvSpPr>
          <p:spPr>
            <a:xfrm>
              <a:off x="7455405" y="4286199"/>
              <a:ext cx="1295184" cy="437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zh-CN" altLang="en-US" sz="1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仿宋" panose="02010609060101010101" pitchFamily="49" charset="-122"/>
                  <a:ea typeface="仿宋" panose="02010609060101010101" pitchFamily="49" charset="-122"/>
                </a:rPr>
                <a:t>长度方向基准</a:t>
              </a:r>
              <a:endParaRPr lang="en-US" altLang="zh-CN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endParaRPr>
            </a:p>
            <a:p>
              <a:pPr algn="ctr">
                <a:lnSpc>
                  <a:spcPct val="80000"/>
                </a:lnSpc>
              </a:pPr>
              <a:r>
                <a:rPr lang="zh-CN" altLang="en-US" sz="1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仿宋" panose="02010609060101010101" pitchFamily="49" charset="-122"/>
                  <a:ea typeface="仿宋" panose="02010609060101010101" pitchFamily="49" charset="-122"/>
                </a:rPr>
                <a:t>（对称面）</a:t>
              </a:r>
              <a:endParaRPr lang="en-US" altLang="zh-CN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F91895F2-09E4-460F-BF71-D74BCBB47393}"/>
              </a:ext>
            </a:extLst>
          </p:cNvPr>
          <p:cNvGrpSpPr/>
          <p:nvPr/>
        </p:nvGrpSpPr>
        <p:grpSpPr>
          <a:xfrm>
            <a:off x="7340053" y="2741719"/>
            <a:ext cx="1357089" cy="833616"/>
            <a:chOff x="7340053" y="2741719"/>
            <a:chExt cx="1357089" cy="833616"/>
          </a:xfrm>
        </p:grpSpPr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2AD73408-CF7D-4570-A28D-5A94BC11FF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40053" y="3089269"/>
              <a:ext cx="328291" cy="486066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796841FC-4DD3-4F8B-ABA8-41821A00C0CA}"/>
                </a:ext>
              </a:extLst>
            </p:cNvPr>
            <p:cNvSpPr/>
            <p:nvPr/>
          </p:nvSpPr>
          <p:spPr>
            <a:xfrm>
              <a:off x="7401958" y="2741719"/>
              <a:ext cx="1295184" cy="437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zh-CN" altLang="en-US" sz="1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仿宋" panose="02010609060101010101" pitchFamily="49" charset="-122"/>
                  <a:ea typeface="仿宋" panose="02010609060101010101" pitchFamily="49" charset="-122"/>
                </a:rPr>
                <a:t>高度方向基准</a:t>
              </a:r>
              <a:endParaRPr lang="en-US" altLang="zh-CN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endParaRPr>
            </a:p>
            <a:p>
              <a:pPr algn="ctr">
                <a:lnSpc>
                  <a:spcPct val="80000"/>
                </a:lnSpc>
              </a:pPr>
              <a:r>
                <a:rPr lang="zh-CN" altLang="en-US" sz="1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仿宋" panose="02010609060101010101" pitchFamily="49" charset="-122"/>
                  <a:ea typeface="仿宋" panose="02010609060101010101" pitchFamily="49" charset="-122"/>
                </a:rPr>
                <a:t>（底面）</a:t>
              </a:r>
              <a:endParaRPr lang="en-US" altLang="zh-CN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0FB463C5-744A-400D-8347-C2B821D19C49}"/>
              </a:ext>
            </a:extLst>
          </p:cNvPr>
          <p:cNvGrpSpPr/>
          <p:nvPr/>
        </p:nvGrpSpPr>
        <p:grpSpPr>
          <a:xfrm>
            <a:off x="5257432" y="1810365"/>
            <a:ext cx="1295184" cy="610498"/>
            <a:chOff x="5257432" y="1810365"/>
            <a:chExt cx="1295184" cy="610498"/>
          </a:xfrm>
        </p:grpSpPr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id="{9AD73736-5D8E-4939-9A05-4EE9B545090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28184" y="2211710"/>
              <a:ext cx="324432" cy="20915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C8F48122-7E0E-4F7D-BD8B-F0DE28FB17AA}"/>
                </a:ext>
              </a:extLst>
            </p:cNvPr>
            <p:cNvSpPr/>
            <p:nvPr/>
          </p:nvSpPr>
          <p:spPr>
            <a:xfrm>
              <a:off x="5257432" y="1810365"/>
              <a:ext cx="1295184" cy="437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zh-CN" altLang="en-US" sz="1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仿宋" panose="02010609060101010101" pitchFamily="49" charset="-122"/>
                  <a:ea typeface="仿宋" panose="02010609060101010101" pitchFamily="49" charset="-122"/>
                </a:rPr>
                <a:t>宽度方向基准</a:t>
              </a:r>
              <a:endParaRPr lang="en-US" altLang="zh-CN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endParaRPr>
            </a:p>
            <a:p>
              <a:pPr algn="ctr">
                <a:lnSpc>
                  <a:spcPct val="80000"/>
                </a:lnSpc>
              </a:pPr>
              <a:r>
                <a:rPr lang="zh-CN" altLang="en-US" sz="1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仿宋" panose="02010609060101010101" pitchFamily="49" charset="-122"/>
                  <a:ea typeface="仿宋" panose="02010609060101010101" pitchFamily="49" charset="-122"/>
                </a:rPr>
                <a:t>（后端面）</a:t>
              </a:r>
              <a:endParaRPr lang="en-US" altLang="zh-CN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id="{E05810A3-5807-4AA5-9BF9-EE390ADCCB5D}"/>
              </a:ext>
            </a:extLst>
          </p:cNvPr>
          <p:cNvSpPr/>
          <p:nvPr/>
        </p:nvSpPr>
        <p:spPr>
          <a:xfrm>
            <a:off x="739648" y="3825382"/>
            <a:ext cx="3532758" cy="380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【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做中学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】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轴承座的尺寸基准</a:t>
            </a:r>
            <a:endParaRPr lang="en-US" altLang="zh-CN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467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0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1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:a16="http://schemas.microsoft.com/office/drawing/2014/main" id="{DF2590B0-F4AC-4407-8B9A-A62E7B1530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E17ECA0E-F529-4A1D-A3F5-E45DF0EDBF94}"/>
              </a:ext>
            </a:extLst>
          </p:cNvPr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C0C6F38D-B22F-437F-9E66-2BC578FEDA55}"/>
              </a:ext>
            </a:extLst>
          </p:cNvPr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FEFF2B61-CDEB-4F31-8854-A2A23B0A2534}"/>
              </a:ext>
            </a:extLst>
          </p:cNvPr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7E45716-EB8D-4117-9AD8-EDA0269B5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F81BDBF-3240-4F99-979F-FA03C26A04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02E7AD5-8626-40C6-8871-B80BC118591A}"/>
              </a:ext>
            </a:extLst>
          </p:cNvPr>
          <p:cNvSpPr txBox="1"/>
          <p:nvPr/>
        </p:nvSpPr>
        <p:spPr>
          <a:xfrm>
            <a:off x="830576" y="125318"/>
            <a:ext cx="45335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第四章 组合体视图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>
            <a:extLst>
              <a:ext uri="{FF2B5EF4-FFF2-40B4-BE49-F238E27FC236}">
                <a16:creationId xmlns:a16="http://schemas.microsoft.com/office/drawing/2014/main" id="{7C42C14D-FDC6-49C2-8EDE-635FA6511D09}"/>
              </a:ext>
            </a:extLst>
          </p:cNvPr>
          <p:cNvSpPr txBox="1"/>
          <p:nvPr/>
        </p:nvSpPr>
        <p:spPr>
          <a:xfrm>
            <a:off x="851890" y="577012"/>
            <a:ext cx="343207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第五节 组合体的尺寸标注</a:t>
            </a:r>
          </a:p>
        </p:txBody>
      </p:sp>
      <p:sp>
        <p:nvSpPr>
          <p:cNvPr id="15" name="文本框 9">
            <a:extLst>
              <a:ext uri="{FF2B5EF4-FFF2-40B4-BE49-F238E27FC236}">
                <a16:creationId xmlns:a16="http://schemas.microsoft.com/office/drawing/2014/main" id="{899C7BC0-4F20-4D79-8EE7-79FEA57CA9DC}"/>
              </a:ext>
            </a:extLst>
          </p:cNvPr>
          <p:cNvSpPr txBox="1"/>
          <p:nvPr/>
        </p:nvSpPr>
        <p:spPr>
          <a:xfrm>
            <a:off x="755576" y="937565"/>
            <a:ext cx="1462238" cy="3380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基本方法</a:t>
            </a:r>
            <a:endParaRPr lang="en-US" altLang="zh-CN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53C80F0-00AA-445D-9227-22F0CAD3845E}"/>
              </a:ext>
            </a:extLst>
          </p:cNvPr>
          <p:cNvSpPr/>
          <p:nvPr/>
        </p:nvSpPr>
        <p:spPr>
          <a:xfrm>
            <a:off x="755576" y="1297766"/>
            <a:ext cx="5040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标注组合体尺寸的基本方法是</a:t>
            </a: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形体分析法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E48F4B2-A98A-48DA-BC6F-165A446BB8B6}"/>
              </a:ext>
            </a:extLst>
          </p:cNvPr>
          <p:cNvSpPr/>
          <p:nvPr/>
        </p:nvSpPr>
        <p:spPr>
          <a:xfrm>
            <a:off x="1619672" y="1957081"/>
            <a:ext cx="5527270" cy="1520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将组合体分解为若干个基本形体，</a:t>
            </a:r>
            <a:endParaRPr lang="en-US" altLang="zh-CN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然后注出确定各基本形体位置关系的定位尺寸，</a:t>
            </a:r>
            <a:endParaRPr lang="en-US" altLang="zh-CN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再逐个地注出这些基本形体的定形尺寸，</a:t>
            </a:r>
            <a:endParaRPr lang="en-US" altLang="zh-CN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最后注出组合体的总体尺寸。</a:t>
            </a:r>
            <a:endParaRPr lang="en-US" altLang="zh-CN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607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1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图片 31">
            <a:extLst>
              <a:ext uri="{FF2B5EF4-FFF2-40B4-BE49-F238E27FC236}">
                <a16:creationId xmlns:a16="http://schemas.microsoft.com/office/drawing/2014/main" id="{53C8A114-324B-4184-86C2-D358FA6945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A3211E0D-CA13-430D-BB9D-6E9C4CE6D79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38462" y="1578031"/>
            <a:ext cx="3272303" cy="2837070"/>
          </a:xfrm>
          <a:prstGeom prst="rect">
            <a:avLst/>
          </a:prstGeom>
        </p:spPr>
      </p:pic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E17ECA0E-F529-4A1D-A3F5-E45DF0EDBF94}"/>
              </a:ext>
            </a:extLst>
          </p:cNvPr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C0C6F38D-B22F-437F-9E66-2BC578FEDA55}"/>
              </a:ext>
            </a:extLst>
          </p:cNvPr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FEFF2B61-CDEB-4F31-8854-A2A23B0A2534}"/>
              </a:ext>
            </a:extLst>
          </p:cNvPr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7E45716-EB8D-4117-9AD8-EDA0269B5D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F81BDBF-3240-4F99-979F-FA03C26A04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02E7AD5-8626-40C6-8871-B80BC118591A}"/>
              </a:ext>
            </a:extLst>
          </p:cNvPr>
          <p:cNvSpPr txBox="1"/>
          <p:nvPr/>
        </p:nvSpPr>
        <p:spPr>
          <a:xfrm>
            <a:off x="830576" y="125318"/>
            <a:ext cx="45335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第四章 组合体视图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>
            <a:extLst>
              <a:ext uri="{FF2B5EF4-FFF2-40B4-BE49-F238E27FC236}">
                <a16:creationId xmlns:a16="http://schemas.microsoft.com/office/drawing/2014/main" id="{7C42C14D-FDC6-49C2-8EDE-635FA6511D09}"/>
              </a:ext>
            </a:extLst>
          </p:cNvPr>
          <p:cNvSpPr txBox="1"/>
          <p:nvPr/>
        </p:nvSpPr>
        <p:spPr>
          <a:xfrm>
            <a:off x="851890" y="577012"/>
            <a:ext cx="343207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第五节 组合体的尺寸标注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53C80F0-00AA-445D-9227-22F0CAD3845E}"/>
              </a:ext>
            </a:extLst>
          </p:cNvPr>
          <p:cNvSpPr/>
          <p:nvPr/>
        </p:nvSpPr>
        <p:spPr>
          <a:xfrm>
            <a:off x="647320" y="922196"/>
            <a:ext cx="4248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做中学</a:t>
            </a:r>
            <a:r>
              <a:rPr lang="en-US" altLang="zh-CN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】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标注轴承座视图的尺寸</a:t>
            </a:r>
          </a:p>
        </p:txBody>
      </p: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2F54DBBD-B902-4F6C-96D8-B5F02C3B59B0}"/>
              </a:ext>
            </a:extLst>
          </p:cNvPr>
          <p:cNvGrpSpPr/>
          <p:nvPr/>
        </p:nvGrpSpPr>
        <p:grpSpPr>
          <a:xfrm>
            <a:off x="4860992" y="2770475"/>
            <a:ext cx="1295184" cy="759736"/>
            <a:chOff x="4869387" y="2892134"/>
            <a:chExt cx="1295184" cy="759736"/>
          </a:xfrm>
        </p:grpSpPr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1AFEAC5F-678F-4DED-868F-8F924E5ED634}"/>
                </a:ext>
              </a:extLst>
            </p:cNvPr>
            <p:cNvGrpSpPr/>
            <p:nvPr/>
          </p:nvGrpSpPr>
          <p:grpSpPr>
            <a:xfrm>
              <a:off x="4869387" y="2892134"/>
              <a:ext cx="1295184" cy="759736"/>
              <a:chOff x="4326790" y="-195976"/>
              <a:chExt cx="1295184" cy="759736"/>
            </a:xfrm>
          </p:grpSpPr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id="{2E0BC6DD-0EC3-4EA5-996E-75502BEDA4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47120" y="-195976"/>
                <a:ext cx="152613" cy="759736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6" name="矩形 65">
                <a:extLst>
                  <a:ext uri="{FF2B5EF4-FFF2-40B4-BE49-F238E27FC236}">
                    <a16:creationId xmlns:a16="http://schemas.microsoft.com/office/drawing/2014/main" id="{02FADBA0-D8CD-454E-B23F-48EE1582F095}"/>
                  </a:ext>
                </a:extLst>
              </p:cNvPr>
              <p:cNvSpPr/>
              <p:nvPr/>
            </p:nvSpPr>
            <p:spPr>
              <a:xfrm>
                <a:off x="4326790" y="295400"/>
                <a:ext cx="1295184" cy="2646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zh-CN" altLang="en-US" sz="14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仿宋" panose="02010609060101010101" pitchFamily="49" charset="-122"/>
                    <a:ea typeface="仿宋" panose="02010609060101010101" pitchFamily="49" charset="-122"/>
                  </a:rPr>
                  <a:t>宽度方向基准</a:t>
                </a:r>
                <a:endParaRPr lang="en-US" altLang="zh-CN" sz="1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仿宋" panose="02010609060101010101" pitchFamily="49" charset="-122"/>
                  <a:ea typeface="仿宋" panose="02010609060101010101" pitchFamily="49" charset="-122"/>
                </a:endParaRPr>
              </a:p>
            </p:txBody>
          </p:sp>
        </p:grpSp>
        <p:cxnSp>
          <p:nvCxnSpPr>
            <p:cNvPr id="73" name="直接连接符 72">
              <a:extLst>
                <a:ext uri="{FF2B5EF4-FFF2-40B4-BE49-F238E27FC236}">
                  <a16:creationId xmlns:a16="http://schemas.microsoft.com/office/drawing/2014/main" id="{F9DBC33A-A40D-4DE3-9E60-30C987EEEC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95792" y="3640310"/>
              <a:ext cx="1211013" cy="1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50D07424-34AC-44B4-AC35-C19EFB3C1C3A}"/>
              </a:ext>
            </a:extLst>
          </p:cNvPr>
          <p:cNvGrpSpPr/>
          <p:nvPr/>
        </p:nvGrpSpPr>
        <p:grpSpPr>
          <a:xfrm>
            <a:off x="1259632" y="3143243"/>
            <a:ext cx="1551943" cy="365013"/>
            <a:chOff x="1293140" y="3280966"/>
            <a:chExt cx="1551943" cy="365013"/>
          </a:xfrm>
        </p:grpSpPr>
        <p:grpSp>
          <p:nvGrpSpPr>
            <p:cNvPr id="67" name="组合 66">
              <a:extLst>
                <a:ext uri="{FF2B5EF4-FFF2-40B4-BE49-F238E27FC236}">
                  <a16:creationId xmlns:a16="http://schemas.microsoft.com/office/drawing/2014/main" id="{6106D07F-AD4F-40E8-9FAF-0C7218696090}"/>
                </a:ext>
              </a:extLst>
            </p:cNvPr>
            <p:cNvGrpSpPr/>
            <p:nvPr/>
          </p:nvGrpSpPr>
          <p:grpSpPr>
            <a:xfrm>
              <a:off x="1293140" y="3280966"/>
              <a:ext cx="1551943" cy="365013"/>
              <a:chOff x="7495214" y="2941044"/>
              <a:chExt cx="1551943" cy="365013"/>
            </a:xfrm>
          </p:grpSpPr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id="{FA1F2E88-8B95-4CC3-B89C-49AB669C47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693783" y="2941044"/>
                <a:ext cx="353374" cy="359344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9" name="矩形 68">
                <a:extLst>
                  <a:ext uri="{FF2B5EF4-FFF2-40B4-BE49-F238E27FC236}">
                    <a16:creationId xmlns:a16="http://schemas.microsoft.com/office/drawing/2014/main" id="{704B19CA-1B04-40D6-A1C3-32F7BE3CBBB9}"/>
                  </a:ext>
                </a:extLst>
              </p:cNvPr>
              <p:cNvSpPr/>
              <p:nvPr/>
            </p:nvSpPr>
            <p:spPr>
              <a:xfrm>
                <a:off x="7495214" y="3041369"/>
                <a:ext cx="1295184" cy="2646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zh-CN" altLang="en-US" sz="14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仿宋" panose="02010609060101010101" pitchFamily="49" charset="-122"/>
                    <a:ea typeface="仿宋" panose="02010609060101010101" pitchFamily="49" charset="-122"/>
                  </a:rPr>
                  <a:t>高度方向基准</a:t>
                </a:r>
                <a:endParaRPr lang="en-US" altLang="zh-CN" sz="1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仿宋" panose="02010609060101010101" pitchFamily="49" charset="-122"/>
                  <a:ea typeface="仿宋" panose="02010609060101010101" pitchFamily="49" charset="-122"/>
                </a:endParaRPr>
              </a:p>
            </p:txBody>
          </p:sp>
        </p:grpSp>
        <p:cxnSp>
          <p:nvCxnSpPr>
            <p:cNvPr id="76" name="直接连接符 75">
              <a:extLst>
                <a:ext uri="{FF2B5EF4-FFF2-40B4-BE49-F238E27FC236}">
                  <a16:creationId xmlns:a16="http://schemas.microsoft.com/office/drawing/2014/main" id="{4512B326-17DD-4503-B719-2D60B4DEA697}"/>
                </a:ext>
              </a:extLst>
            </p:cNvPr>
            <p:cNvCxnSpPr>
              <a:cxnSpLocks/>
            </p:cNvCxnSpPr>
            <p:nvPr/>
          </p:nvCxnSpPr>
          <p:spPr>
            <a:xfrm>
              <a:off x="1449993" y="3640309"/>
              <a:ext cx="1041716" cy="1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0" name="组合 79">
            <a:extLst>
              <a:ext uri="{FF2B5EF4-FFF2-40B4-BE49-F238E27FC236}">
                <a16:creationId xmlns:a16="http://schemas.microsoft.com/office/drawing/2014/main" id="{4570207B-2F18-406A-93C0-240BD9C05D99}"/>
              </a:ext>
            </a:extLst>
          </p:cNvPr>
          <p:cNvGrpSpPr/>
          <p:nvPr/>
        </p:nvGrpSpPr>
        <p:grpSpPr>
          <a:xfrm>
            <a:off x="3491880" y="4389901"/>
            <a:ext cx="1484907" cy="323435"/>
            <a:chOff x="3541681" y="4521510"/>
            <a:chExt cx="1484907" cy="323435"/>
          </a:xfrm>
        </p:grpSpPr>
        <p:grpSp>
          <p:nvGrpSpPr>
            <p:cNvPr id="61" name="组合 60">
              <a:extLst>
                <a:ext uri="{FF2B5EF4-FFF2-40B4-BE49-F238E27FC236}">
                  <a16:creationId xmlns:a16="http://schemas.microsoft.com/office/drawing/2014/main" id="{F43DCA2B-A91E-4234-9897-B6B7E0A49902}"/>
                </a:ext>
              </a:extLst>
            </p:cNvPr>
            <p:cNvGrpSpPr/>
            <p:nvPr/>
          </p:nvGrpSpPr>
          <p:grpSpPr>
            <a:xfrm>
              <a:off x="3541681" y="4521510"/>
              <a:ext cx="1484907" cy="323435"/>
              <a:chOff x="7020272" y="3906453"/>
              <a:chExt cx="1432617" cy="303895"/>
            </a:xfrm>
          </p:grpSpPr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id="{051B4995-387B-4455-8CCD-5F55F8B291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0272" y="3906453"/>
                <a:ext cx="289095" cy="295020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3" name="矩形 62">
                <a:extLst>
                  <a:ext uri="{FF2B5EF4-FFF2-40B4-BE49-F238E27FC236}">
                    <a16:creationId xmlns:a16="http://schemas.microsoft.com/office/drawing/2014/main" id="{E60C1A0A-9DC2-4E4E-B17A-65A3B4569100}"/>
                  </a:ext>
                </a:extLst>
              </p:cNvPr>
              <p:cNvSpPr/>
              <p:nvPr/>
            </p:nvSpPr>
            <p:spPr>
              <a:xfrm>
                <a:off x="7157705" y="3961650"/>
                <a:ext cx="1295184" cy="248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zh-CN" altLang="en-US" sz="14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仿宋" panose="02010609060101010101" pitchFamily="49" charset="-122"/>
                    <a:ea typeface="仿宋" panose="02010609060101010101" pitchFamily="49" charset="-122"/>
                  </a:rPr>
                  <a:t>长度方向基准</a:t>
                </a:r>
                <a:endParaRPr lang="en-US" altLang="zh-CN" sz="1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仿宋" panose="02010609060101010101" pitchFamily="49" charset="-122"/>
                  <a:ea typeface="仿宋" panose="02010609060101010101" pitchFamily="49" charset="-122"/>
                </a:endParaRPr>
              </a:p>
            </p:txBody>
          </p:sp>
        </p:grpSp>
        <p:cxnSp>
          <p:nvCxnSpPr>
            <p:cNvPr id="79" name="直接连接符 78">
              <a:extLst>
                <a:ext uri="{FF2B5EF4-FFF2-40B4-BE49-F238E27FC236}">
                  <a16:creationId xmlns:a16="http://schemas.microsoft.com/office/drawing/2014/main" id="{BD1A5D29-5385-4334-ACC7-F485B28FA717}"/>
                </a:ext>
              </a:extLst>
            </p:cNvPr>
            <p:cNvCxnSpPr>
              <a:cxnSpLocks/>
            </p:cNvCxnSpPr>
            <p:nvPr/>
          </p:nvCxnSpPr>
          <p:spPr>
            <a:xfrm>
              <a:off x="3827671" y="4835981"/>
              <a:ext cx="1041716" cy="1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6" name="组合 105">
            <a:extLst>
              <a:ext uri="{FF2B5EF4-FFF2-40B4-BE49-F238E27FC236}">
                <a16:creationId xmlns:a16="http://schemas.microsoft.com/office/drawing/2014/main" id="{9219A688-F982-42F7-B080-7E9743A378AC}"/>
              </a:ext>
            </a:extLst>
          </p:cNvPr>
          <p:cNvGrpSpPr/>
          <p:nvPr/>
        </p:nvGrpSpPr>
        <p:grpSpPr>
          <a:xfrm>
            <a:off x="6804248" y="1410870"/>
            <a:ext cx="2088232" cy="473864"/>
            <a:chOff x="6732240" y="1410870"/>
            <a:chExt cx="2088232" cy="473864"/>
          </a:xfrm>
        </p:grpSpPr>
        <p:sp>
          <p:nvSpPr>
            <p:cNvPr id="83" name="矩形 82">
              <a:extLst>
                <a:ext uri="{FF2B5EF4-FFF2-40B4-BE49-F238E27FC236}">
                  <a16:creationId xmlns:a16="http://schemas.microsoft.com/office/drawing/2014/main" id="{7E533D9F-0AD1-4F4A-A432-90B5B05926CF}"/>
                </a:ext>
              </a:extLst>
            </p:cNvPr>
            <p:cNvSpPr/>
            <p:nvPr/>
          </p:nvSpPr>
          <p:spPr>
            <a:xfrm>
              <a:off x="6732240" y="1410870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lIns="36000" rIns="36000">
              <a:spAutoFit/>
            </a:bodyPr>
            <a:lstStyle/>
            <a:p>
              <a:pPr algn="ctr"/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形体分析 选择基准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84" name="组合 83">
              <a:extLst>
                <a:ext uri="{FF2B5EF4-FFF2-40B4-BE49-F238E27FC236}">
                  <a16:creationId xmlns:a16="http://schemas.microsoft.com/office/drawing/2014/main" id="{E8F7C3D3-84D0-4DF7-BB83-6017A471ED27}"/>
                </a:ext>
              </a:extLst>
            </p:cNvPr>
            <p:cNvGrpSpPr/>
            <p:nvPr/>
          </p:nvGrpSpPr>
          <p:grpSpPr>
            <a:xfrm>
              <a:off x="8487346" y="1614112"/>
              <a:ext cx="333126" cy="270622"/>
              <a:chOff x="8271322" y="1614113"/>
              <a:chExt cx="333126" cy="270622"/>
            </a:xfrm>
          </p:grpSpPr>
          <p:sp>
            <p:nvSpPr>
              <p:cNvPr id="85" name="箭头: 下 84">
                <a:extLst>
                  <a:ext uri="{FF2B5EF4-FFF2-40B4-BE49-F238E27FC236}">
                    <a16:creationId xmlns:a16="http://schemas.microsoft.com/office/drawing/2014/main" id="{2E3E46FC-F510-4628-8E0E-9D63E699811F}"/>
                  </a:ext>
                </a:extLst>
              </p:cNvPr>
              <p:cNvSpPr/>
              <p:nvPr/>
            </p:nvSpPr>
            <p:spPr>
              <a:xfrm>
                <a:off x="8271322" y="1614113"/>
                <a:ext cx="333126" cy="270622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6" name="文本框 9">
                <a:extLst>
                  <a:ext uri="{FF2B5EF4-FFF2-40B4-BE49-F238E27FC236}">
                    <a16:creationId xmlns:a16="http://schemas.microsoft.com/office/drawing/2014/main" id="{A415C2B2-17B6-49C0-93C1-071A1762ACDF}"/>
                  </a:ext>
                </a:extLst>
              </p:cNvPr>
              <p:cNvSpPr txBox="1"/>
              <p:nvPr/>
            </p:nvSpPr>
            <p:spPr>
              <a:xfrm>
                <a:off x="8399664" y="1646178"/>
                <a:ext cx="143824" cy="2016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1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93708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44">
        <p14:reveal/>
      </p:transition>
    </mc:Choice>
    <mc:Fallback xmlns=""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:a16="http://schemas.microsoft.com/office/drawing/2014/main" id="{CF2AB803-A4BE-4D1A-8D47-EFD76EB5BF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E17ECA0E-F529-4A1D-A3F5-E45DF0EDBF94}"/>
              </a:ext>
            </a:extLst>
          </p:cNvPr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C0C6F38D-B22F-437F-9E66-2BC578FEDA55}"/>
              </a:ext>
            </a:extLst>
          </p:cNvPr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FEFF2B61-CDEB-4F31-8854-A2A23B0A2534}"/>
              </a:ext>
            </a:extLst>
          </p:cNvPr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7E45716-EB8D-4117-9AD8-EDA0269B5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F81BDBF-3240-4F99-979F-FA03C26A04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02E7AD5-8626-40C6-8871-B80BC118591A}"/>
              </a:ext>
            </a:extLst>
          </p:cNvPr>
          <p:cNvSpPr txBox="1"/>
          <p:nvPr/>
        </p:nvSpPr>
        <p:spPr>
          <a:xfrm>
            <a:off x="830576" y="125318"/>
            <a:ext cx="45335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第四章 组合体视图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>
            <a:extLst>
              <a:ext uri="{FF2B5EF4-FFF2-40B4-BE49-F238E27FC236}">
                <a16:creationId xmlns:a16="http://schemas.microsoft.com/office/drawing/2014/main" id="{7C42C14D-FDC6-49C2-8EDE-635FA6511D09}"/>
              </a:ext>
            </a:extLst>
          </p:cNvPr>
          <p:cNvSpPr txBox="1"/>
          <p:nvPr/>
        </p:nvSpPr>
        <p:spPr>
          <a:xfrm>
            <a:off x="851890" y="577012"/>
            <a:ext cx="343207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第五节 组合体的尺寸标注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53C80F0-00AA-445D-9227-22F0CAD3845E}"/>
              </a:ext>
            </a:extLst>
          </p:cNvPr>
          <p:cNvSpPr/>
          <p:nvPr/>
        </p:nvSpPr>
        <p:spPr>
          <a:xfrm>
            <a:off x="647320" y="922196"/>
            <a:ext cx="4248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做中学</a:t>
            </a:r>
            <a:r>
              <a:rPr lang="en-US" altLang="zh-CN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】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标注轴承座视图的尺寸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E66985C2-4F7D-416C-AFCC-08278B1CD0AF}"/>
              </a:ext>
            </a:extLst>
          </p:cNvPr>
          <p:cNvGrpSpPr/>
          <p:nvPr/>
        </p:nvGrpSpPr>
        <p:grpSpPr>
          <a:xfrm>
            <a:off x="6804248" y="1410870"/>
            <a:ext cx="2088232" cy="473864"/>
            <a:chOff x="6804248" y="1410870"/>
            <a:chExt cx="2088232" cy="473864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BBDC6B17-082D-4AFF-B38C-B753D014C856}"/>
                </a:ext>
              </a:extLst>
            </p:cNvPr>
            <p:cNvSpPr/>
            <p:nvPr/>
          </p:nvSpPr>
          <p:spPr>
            <a:xfrm>
              <a:off x="6804248" y="1410870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lIns="36000" rIns="36000">
              <a:spAutoFit/>
            </a:bodyPr>
            <a:lstStyle/>
            <a:p>
              <a:pPr algn="ctr"/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形体分析 选择基准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475A1A4A-5EF7-4618-AB33-E14916432161}"/>
                </a:ext>
              </a:extLst>
            </p:cNvPr>
            <p:cNvGrpSpPr/>
            <p:nvPr/>
          </p:nvGrpSpPr>
          <p:grpSpPr>
            <a:xfrm>
              <a:off x="8559354" y="1614112"/>
              <a:ext cx="333126" cy="270622"/>
              <a:chOff x="8271322" y="1614113"/>
              <a:chExt cx="333126" cy="270622"/>
            </a:xfrm>
          </p:grpSpPr>
          <p:sp>
            <p:nvSpPr>
              <p:cNvPr id="39" name="箭头: 下 38">
                <a:extLst>
                  <a:ext uri="{FF2B5EF4-FFF2-40B4-BE49-F238E27FC236}">
                    <a16:creationId xmlns:a16="http://schemas.microsoft.com/office/drawing/2014/main" id="{4F942332-CB0B-43C5-9087-1F000C746F9C}"/>
                  </a:ext>
                </a:extLst>
              </p:cNvPr>
              <p:cNvSpPr/>
              <p:nvPr/>
            </p:nvSpPr>
            <p:spPr>
              <a:xfrm>
                <a:off x="8271322" y="1614113"/>
                <a:ext cx="333126" cy="270622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文本框 9">
                <a:extLst>
                  <a:ext uri="{FF2B5EF4-FFF2-40B4-BE49-F238E27FC236}">
                    <a16:creationId xmlns:a16="http://schemas.microsoft.com/office/drawing/2014/main" id="{278F711A-6FF0-4A93-A3FD-DB6CB9335D17}"/>
                  </a:ext>
                </a:extLst>
              </p:cNvPr>
              <p:cNvSpPr txBox="1"/>
              <p:nvPr/>
            </p:nvSpPr>
            <p:spPr>
              <a:xfrm>
                <a:off x="8399664" y="1646178"/>
                <a:ext cx="143824" cy="2016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8B8A6CA0-040F-44CB-9DD8-8AE1B0923C36}"/>
              </a:ext>
            </a:extLst>
          </p:cNvPr>
          <p:cNvGrpSpPr/>
          <p:nvPr/>
        </p:nvGrpSpPr>
        <p:grpSpPr>
          <a:xfrm>
            <a:off x="6804248" y="1937116"/>
            <a:ext cx="2088232" cy="473864"/>
            <a:chOff x="6804248" y="1937116"/>
            <a:chExt cx="2088232" cy="473864"/>
          </a:xfrm>
        </p:grpSpPr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7E5425BB-4897-4864-AA91-42E8C0553984}"/>
                </a:ext>
              </a:extLst>
            </p:cNvPr>
            <p:cNvSpPr/>
            <p:nvPr/>
          </p:nvSpPr>
          <p:spPr>
            <a:xfrm>
              <a:off x="6804248" y="1937116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标注定形尺寸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846EC1AB-2264-4C47-9454-421EB37094A7}"/>
                </a:ext>
              </a:extLst>
            </p:cNvPr>
            <p:cNvGrpSpPr/>
            <p:nvPr/>
          </p:nvGrpSpPr>
          <p:grpSpPr>
            <a:xfrm>
              <a:off x="8559354" y="2140358"/>
              <a:ext cx="333126" cy="270622"/>
              <a:chOff x="8271322" y="2126921"/>
              <a:chExt cx="333126" cy="270622"/>
            </a:xfrm>
          </p:grpSpPr>
          <p:sp>
            <p:nvSpPr>
              <p:cNvPr id="44" name="箭头: 下 43">
                <a:extLst>
                  <a:ext uri="{FF2B5EF4-FFF2-40B4-BE49-F238E27FC236}">
                    <a16:creationId xmlns:a16="http://schemas.microsoft.com/office/drawing/2014/main" id="{AF53CFEE-D43B-4DE4-9D16-22412292A042}"/>
                  </a:ext>
                </a:extLst>
              </p:cNvPr>
              <p:cNvSpPr/>
              <p:nvPr/>
            </p:nvSpPr>
            <p:spPr>
              <a:xfrm>
                <a:off x="8271322" y="2126921"/>
                <a:ext cx="333126" cy="270622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文本框 9">
                <a:extLst>
                  <a:ext uri="{FF2B5EF4-FFF2-40B4-BE49-F238E27FC236}">
                    <a16:creationId xmlns:a16="http://schemas.microsoft.com/office/drawing/2014/main" id="{05EDFA6F-2132-4780-B7EC-4B864825D976}"/>
                  </a:ext>
                </a:extLst>
              </p:cNvPr>
              <p:cNvSpPr txBox="1"/>
              <p:nvPr/>
            </p:nvSpPr>
            <p:spPr>
              <a:xfrm>
                <a:off x="8399664" y="2158986"/>
                <a:ext cx="143824" cy="2016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2</a:t>
                </a:r>
              </a:p>
            </p:txBody>
          </p:sp>
        </p:grpSp>
      </p:grpSp>
      <p:pic>
        <p:nvPicPr>
          <p:cNvPr id="4" name="图片 3">
            <a:extLst>
              <a:ext uri="{FF2B5EF4-FFF2-40B4-BE49-F238E27FC236}">
                <a16:creationId xmlns:a16="http://schemas.microsoft.com/office/drawing/2014/main" id="{009C3C9B-A7B0-4527-8922-CBEF2E4BDAD1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2078" y="1614112"/>
            <a:ext cx="3224749" cy="3003876"/>
          </a:xfrm>
          <a:prstGeom prst="rect">
            <a:avLst/>
          </a:prstGeom>
        </p:spPr>
      </p:pic>
      <p:sp>
        <p:nvSpPr>
          <p:cNvPr id="70" name="文本框 9">
            <a:extLst>
              <a:ext uri="{FF2B5EF4-FFF2-40B4-BE49-F238E27FC236}">
                <a16:creationId xmlns:a16="http://schemas.microsoft.com/office/drawing/2014/main" id="{95E60590-3C78-4E4B-A7C8-5F6CA78BF791}"/>
              </a:ext>
            </a:extLst>
          </p:cNvPr>
          <p:cNvSpPr txBox="1"/>
          <p:nvPr/>
        </p:nvSpPr>
        <p:spPr>
          <a:xfrm>
            <a:off x="1259632" y="4603309"/>
            <a:ext cx="2016224" cy="2242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ct val="120000"/>
              </a:lnSpc>
            </a:pPr>
            <a:r>
              <a:rPr lang="zh-CN" altLang="en-US" sz="1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底板的定形尺寸</a:t>
            </a:r>
            <a:endParaRPr lang="en-US" altLang="zh-CN" sz="1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8BAE8B8-E743-41C3-A867-C755247AD208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42224" y="1394927"/>
            <a:ext cx="3011589" cy="3084598"/>
          </a:xfrm>
          <a:prstGeom prst="rect">
            <a:avLst/>
          </a:prstGeom>
        </p:spPr>
      </p:pic>
      <p:sp>
        <p:nvSpPr>
          <p:cNvPr id="71" name="文本框 9">
            <a:extLst>
              <a:ext uri="{FF2B5EF4-FFF2-40B4-BE49-F238E27FC236}">
                <a16:creationId xmlns:a16="http://schemas.microsoft.com/office/drawing/2014/main" id="{EDABEA2D-EF6A-448B-89EF-1319D9DAB205}"/>
              </a:ext>
            </a:extLst>
          </p:cNvPr>
          <p:cNvSpPr txBox="1"/>
          <p:nvPr/>
        </p:nvSpPr>
        <p:spPr>
          <a:xfrm>
            <a:off x="4291525" y="4587974"/>
            <a:ext cx="2016224" cy="2242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ct val="120000"/>
              </a:lnSpc>
            </a:pPr>
            <a:r>
              <a:rPr lang="zh-CN" altLang="en-US" sz="1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圆筒和凸台的定形尺寸</a:t>
            </a:r>
            <a:endParaRPr lang="en-US" altLang="zh-CN" sz="1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891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44"/>
    </mc:Choice>
    <mc:Fallback xmlns="">
      <p:transition advTm="15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:a16="http://schemas.microsoft.com/office/drawing/2014/main" id="{1E78BF9D-E7B1-458D-B9BB-9992D80701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E17ECA0E-F529-4A1D-A3F5-E45DF0EDBF94}"/>
              </a:ext>
            </a:extLst>
          </p:cNvPr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C0C6F38D-B22F-437F-9E66-2BC578FEDA55}"/>
              </a:ext>
            </a:extLst>
          </p:cNvPr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FEFF2B61-CDEB-4F31-8854-A2A23B0A2534}"/>
              </a:ext>
            </a:extLst>
          </p:cNvPr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7E45716-EB8D-4117-9AD8-EDA0269B5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F81BDBF-3240-4F99-979F-FA03C26A04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02E7AD5-8626-40C6-8871-B80BC118591A}"/>
              </a:ext>
            </a:extLst>
          </p:cNvPr>
          <p:cNvSpPr txBox="1"/>
          <p:nvPr/>
        </p:nvSpPr>
        <p:spPr>
          <a:xfrm>
            <a:off x="830576" y="125318"/>
            <a:ext cx="45335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第四章 组合体视图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>
            <a:extLst>
              <a:ext uri="{FF2B5EF4-FFF2-40B4-BE49-F238E27FC236}">
                <a16:creationId xmlns:a16="http://schemas.microsoft.com/office/drawing/2014/main" id="{7C42C14D-FDC6-49C2-8EDE-635FA6511D09}"/>
              </a:ext>
            </a:extLst>
          </p:cNvPr>
          <p:cNvSpPr txBox="1"/>
          <p:nvPr/>
        </p:nvSpPr>
        <p:spPr>
          <a:xfrm>
            <a:off x="851890" y="577012"/>
            <a:ext cx="343207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第五节 组合体的尺寸标注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53C80F0-00AA-445D-9227-22F0CAD3845E}"/>
              </a:ext>
            </a:extLst>
          </p:cNvPr>
          <p:cNvSpPr/>
          <p:nvPr/>
        </p:nvSpPr>
        <p:spPr>
          <a:xfrm>
            <a:off x="647320" y="922196"/>
            <a:ext cx="4248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做中学</a:t>
            </a:r>
            <a:r>
              <a:rPr lang="en-US" altLang="zh-CN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】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标注轴承座视图的尺寸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0DE971AC-D043-4D4A-91EB-CF4DF0249BAA}"/>
              </a:ext>
            </a:extLst>
          </p:cNvPr>
          <p:cNvGrpSpPr/>
          <p:nvPr/>
        </p:nvGrpSpPr>
        <p:grpSpPr>
          <a:xfrm>
            <a:off x="6804248" y="1410870"/>
            <a:ext cx="2088232" cy="473864"/>
            <a:chOff x="6804248" y="1410870"/>
            <a:chExt cx="2088232" cy="473864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BBDC6B17-082D-4AFF-B38C-B753D014C856}"/>
                </a:ext>
              </a:extLst>
            </p:cNvPr>
            <p:cNvSpPr/>
            <p:nvPr/>
          </p:nvSpPr>
          <p:spPr>
            <a:xfrm>
              <a:off x="6804248" y="1410870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lIns="36000" rIns="36000">
              <a:spAutoFit/>
            </a:bodyPr>
            <a:lstStyle/>
            <a:p>
              <a:pPr algn="ctr"/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形体分析 选择基准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475A1A4A-5EF7-4618-AB33-E14916432161}"/>
                </a:ext>
              </a:extLst>
            </p:cNvPr>
            <p:cNvGrpSpPr/>
            <p:nvPr/>
          </p:nvGrpSpPr>
          <p:grpSpPr>
            <a:xfrm>
              <a:off x="8559354" y="1614112"/>
              <a:ext cx="333126" cy="270622"/>
              <a:chOff x="8271322" y="1614113"/>
              <a:chExt cx="333126" cy="270622"/>
            </a:xfrm>
          </p:grpSpPr>
          <p:sp>
            <p:nvSpPr>
              <p:cNvPr id="39" name="箭头: 下 38">
                <a:extLst>
                  <a:ext uri="{FF2B5EF4-FFF2-40B4-BE49-F238E27FC236}">
                    <a16:creationId xmlns:a16="http://schemas.microsoft.com/office/drawing/2014/main" id="{4F942332-CB0B-43C5-9087-1F000C746F9C}"/>
                  </a:ext>
                </a:extLst>
              </p:cNvPr>
              <p:cNvSpPr/>
              <p:nvPr/>
            </p:nvSpPr>
            <p:spPr>
              <a:xfrm>
                <a:off x="8271322" y="1614113"/>
                <a:ext cx="333126" cy="270622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文本框 9">
                <a:extLst>
                  <a:ext uri="{FF2B5EF4-FFF2-40B4-BE49-F238E27FC236}">
                    <a16:creationId xmlns:a16="http://schemas.microsoft.com/office/drawing/2014/main" id="{278F711A-6FF0-4A93-A3FD-DB6CB9335D17}"/>
                  </a:ext>
                </a:extLst>
              </p:cNvPr>
              <p:cNvSpPr txBox="1"/>
              <p:nvPr/>
            </p:nvSpPr>
            <p:spPr>
              <a:xfrm>
                <a:off x="8399664" y="1646178"/>
                <a:ext cx="143824" cy="2016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D2B07C42-6E93-494A-8BCF-D60B8DD0DFB5}"/>
              </a:ext>
            </a:extLst>
          </p:cNvPr>
          <p:cNvGrpSpPr/>
          <p:nvPr/>
        </p:nvGrpSpPr>
        <p:grpSpPr>
          <a:xfrm>
            <a:off x="6804248" y="1937116"/>
            <a:ext cx="2088232" cy="473864"/>
            <a:chOff x="6804248" y="1937116"/>
            <a:chExt cx="2088232" cy="473864"/>
          </a:xfrm>
        </p:grpSpPr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7E5425BB-4897-4864-AA91-42E8C0553984}"/>
                </a:ext>
              </a:extLst>
            </p:cNvPr>
            <p:cNvSpPr/>
            <p:nvPr/>
          </p:nvSpPr>
          <p:spPr>
            <a:xfrm>
              <a:off x="6804248" y="1937116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标注定形尺寸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846EC1AB-2264-4C47-9454-421EB37094A7}"/>
                </a:ext>
              </a:extLst>
            </p:cNvPr>
            <p:cNvGrpSpPr/>
            <p:nvPr/>
          </p:nvGrpSpPr>
          <p:grpSpPr>
            <a:xfrm>
              <a:off x="8559354" y="2140358"/>
              <a:ext cx="333126" cy="270622"/>
              <a:chOff x="8271322" y="2126921"/>
              <a:chExt cx="333126" cy="270622"/>
            </a:xfrm>
          </p:grpSpPr>
          <p:sp>
            <p:nvSpPr>
              <p:cNvPr id="44" name="箭头: 下 43">
                <a:extLst>
                  <a:ext uri="{FF2B5EF4-FFF2-40B4-BE49-F238E27FC236}">
                    <a16:creationId xmlns:a16="http://schemas.microsoft.com/office/drawing/2014/main" id="{AF53CFEE-D43B-4DE4-9D16-22412292A042}"/>
                  </a:ext>
                </a:extLst>
              </p:cNvPr>
              <p:cNvSpPr/>
              <p:nvPr/>
            </p:nvSpPr>
            <p:spPr>
              <a:xfrm>
                <a:off x="8271322" y="2126921"/>
                <a:ext cx="333126" cy="270622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文本框 9">
                <a:extLst>
                  <a:ext uri="{FF2B5EF4-FFF2-40B4-BE49-F238E27FC236}">
                    <a16:creationId xmlns:a16="http://schemas.microsoft.com/office/drawing/2014/main" id="{05EDFA6F-2132-4780-B7EC-4B864825D976}"/>
                  </a:ext>
                </a:extLst>
              </p:cNvPr>
              <p:cNvSpPr txBox="1"/>
              <p:nvPr/>
            </p:nvSpPr>
            <p:spPr>
              <a:xfrm>
                <a:off x="8399664" y="2158986"/>
                <a:ext cx="143824" cy="2016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2</a:t>
                </a:r>
              </a:p>
            </p:txBody>
          </p:sp>
        </p:grpSp>
      </p:grpSp>
      <p:sp>
        <p:nvSpPr>
          <p:cNvPr id="70" name="文本框 9">
            <a:extLst>
              <a:ext uri="{FF2B5EF4-FFF2-40B4-BE49-F238E27FC236}">
                <a16:creationId xmlns:a16="http://schemas.microsoft.com/office/drawing/2014/main" id="{95E60590-3C78-4E4B-A7C8-5F6CA78BF791}"/>
              </a:ext>
            </a:extLst>
          </p:cNvPr>
          <p:cNvSpPr txBox="1"/>
          <p:nvPr/>
        </p:nvSpPr>
        <p:spPr>
          <a:xfrm>
            <a:off x="1259632" y="4603309"/>
            <a:ext cx="2016224" cy="2242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ct val="120000"/>
              </a:lnSpc>
            </a:pPr>
            <a:r>
              <a:rPr lang="zh-CN" altLang="en-US" sz="1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支撑板的定形尺寸</a:t>
            </a:r>
            <a:endParaRPr lang="en-US" altLang="zh-CN" sz="1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71" name="文本框 9">
            <a:extLst>
              <a:ext uri="{FF2B5EF4-FFF2-40B4-BE49-F238E27FC236}">
                <a16:creationId xmlns:a16="http://schemas.microsoft.com/office/drawing/2014/main" id="{EDABEA2D-EF6A-448B-89EF-1319D9DAB205}"/>
              </a:ext>
            </a:extLst>
          </p:cNvPr>
          <p:cNvSpPr txBox="1"/>
          <p:nvPr/>
        </p:nvSpPr>
        <p:spPr>
          <a:xfrm>
            <a:off x="4291525" y="4587974"/>
            <a:ext cx="2016224" cy="2242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ct val="120000"/>
              </a:lnSpc>
            </a:pPr>
            <a:r>
              <a:rPr lang="zh-CN" altLang="en-US" sz="1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肋板的定形尺寸</a:t>
            </a:r>
            <a:endParaRPr lang="en-US" altLang="zh-CN" sz="1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70168CF-0C28-444B-A33B-EB0967C9EE04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9317" y="1524991"/>
            <a:ext cx="3070620" cy="286896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253AC5C-62BC-41B0-AABF-FDFAF4B5FC77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31730" y="1576905"/>
            <a:ext cx="2952188" cy="28254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654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44"/>
    </mc:Choice>
    <mc:Fallback xmlns="">
      <p:transition advTm="15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>
            <a:extLst>
              <a:ext uri="{FF2B5EF4-FFF2-40B4-BE49-F238E27FC236}">
                <a16:creationId xmlns:a16="http://schemas.microsoft.com/office/drawing/2014/main" id="{B03DB5CD-BDEF-40FB-AC69-E697789FC0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E17ECA0E-F529-4A1D-A3F5-E45DF0EDBF94}"/>
              </a:ext>
            </a:extLst>
          </p:cNvPr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C0C6F38D-B22F-437F-9E66-2BC578FEDA55}"/>
              </a:ext>
            </a:extLst>
          </p:cNvPr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FEFF2B61-CDEB-4F31-8854-A2A23B0A2534}"/>
              </a:ext>
            </a:extLst>
          </p:cNvPr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7E45716-EB8D-4117-9AD8-EDA0269B5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82" y="89190"/>
            <a:ext cx="353663" cy="36004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8F81BDBF-3240-4F99-979F-FA03C26A04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20045"/>
            <a:ext cx="2038350" cy="291465"/>
          </a:xfrm>
          <a:prstGeom prst="rect">
            <a:avLst/>
          </a:prstGeom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02E7AD5-8626-40C6-8871-B80BC118591A}"/>
              </a:ext>
            </a:extLst>
          </p:cNvPr>
          <p:cNvSpPr txBox="1"/>
          <p:nvPr/>
        </p:nvSpPr>
        <p:spPr>
          <a:xfrm>
            <a:off x="830576" y="125318"/>
            <a:ext cx="45335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第四章 组合体视图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>
            <a:extLst>
              <a:ext uri="{FF2B5EF4-FFF2-40B4-BE49-F238E27FC236}">
                <a16:creationId xmlns:a16="http://schemas.microsoft.com/office/drawing/2014/main" id="{7C42C14D-FDC6-49C2-8EDE-635FA6511D09}"/>
              </a:ext>
            </a:extLst>
          </p:cNvPr>
          <p:cNvSpPr txBox="1"/>
          <p:nvPr/>
        </p:nvSpPr>
        <p:spPr>
          <a:xfrm>
            <a:off x="851890" y="577012"/>
            <a:ext cx="343207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第五节 组合体的尺寸标注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53C80F0-00AA-445D-9227-22F0CAD3845E}"/>
              </a:ext>
            </a:extLst>
          </p:cNvPr>
          <p:cNvSpPr/>
          <p:nvPr/>
        </p:nvSpPr>
        <p:spPr>
          <a:xfrm>
            <a:off x="647320" y="922196"/>
            <a:ext cx="4248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做中学</a:t>
            </a:r>
            <a:r>
              <a:rPr lang="en-US" altLang="zh-CN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】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标注轴承座视图的尺寸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E4208CA1-4B15-4E73-AA27-39D968F3F122}"/>
              </a:ext>
            </a:extLst>
          </p:cNvPr>
          <p:cNvGrpSpPr/>
          <p:nvPr/>
        </p:nvGrpSpPr>
        <p:grpSpPr>
          <a:xfrm>
            <a:off x="6791113" y="1410870"/>
            <a:ext cx="2088232" cy="473864"/>
            <a:chOff x="6804248" y="1410870"/>
            <a:chExt cx="2088232" cy="473864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BBDC6B17-082D-4AFF-B38C-B753D014C856}"/>
                </a:ext>
              </a:extLst>
            </p:cNvPr>
            <p:cNvSpPr/>
            <p:nvPr/>
          </p:nvSpPr>
          <p:spPr>
            <a:xfrm>
              <a:off x="6804248" y="1410870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lIns="36000" rIns="36000">
              <a:spAutoFit/>
            </a:bodyPr>
            <a:lstStyle/>
            <a:p>
              <a:pPr algn="ctr"/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形体分析 选择基准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475A1A4A-5EF7-4618-AB33-E14916432161}"/>
                </a:ext>
              </a:extLst>
            </p:cNvPr>
            <p:cNvGrpSpPr/>
            <p:nvPr/>
          </p:nvGrpSpPr>
          <p:grpSpPr>
            <a:xfrm>
              <a:off x="8559354" y="1614112"/>
              <a:ext cx="333126" cy="270622"/>
              <a:chOff x="8271322" y="1614113"/>
              <a:chExt cx="333126" cy="270622"/>
            </a:xfrm>
          </p:grpSpPr>
          <p:sp>
            <p:nvSpPr>
              <p:cNvPr id="39" name="箭头: 下 38">
                <a:extLst>
                  <a:ext uri="{FF2B5EF4-FFF2-40B4-BE49-F238E27FC236}">
                    <a16:creationId xmlns:a16="http://schemas.microsoft.com/office/drawing/2014/main" id="{4F942332-CB0B-43C5-9087-1F000C746F9C}"/>
                  </a:ext>
                </a:extLst>
              </p:cNvPr>
              <p:cNvSpPr/>
              <p:nvPr/>
            </p:nvSpPr>
            <p:spPr>
              <a:xfrm>
                <a:off x="8271322" y="1614113"/>
                <a:ext cx="333126" cy="270622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文本框 9">
                <a:extLst>
                  <a:ext uri="{FF2B5EF4-FFF2-40B4-BE49-F238E27FC236}">
                    <a16:creationId xmlns:a16="http://schemas.microsoft.com/office/drawing/2014/main" id="{278F711A-6FF0-4A93-A3FD-DB6CB9335D17}"/>
                  </a:ext>
                </a:extLst>
              </p:cNvPr>
              <p:cNvSpPr txBox="1"/>
              <p:nvPr/>
            </p:nvSpPr>
            <p:spPr>
              <a:xfrm>
                <a:off x="8399664" y="1646178"/>
                <a:ext cx="143824" cy="2016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0D33E9E3-5136-49BB-906F-246A49D38161}"/>
              </a:ext>
            </a:extLst>
          </p:cNvPr>
          <p:cNvGrpSpPr/>
          <p:nvPr/>
        </p:nvGrpSpPr>
        <p:grpSpPr>
          <a:xfrm>
            <a:off x="6791113" y="1943167"/>
            <a:ext cx="2088232" cy="473864"/>
            <a:chOff x="6804248" y="1937116"/>
            <a:chExt cx="2088232" cy="473864"/>
          </a:xfrm>
        </p:grpSpPr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7E5425BB-4897-4864-AA91-42E8C0553984}"/>
                </a:ext>
              </a:extLst>
            </p:cNvPr>
            <p:cNvSpPr/>
            <p:nvPr/>
          </p:nvSpPr>
          <p:spPr>
            <a:xfrm>
              <a:off x="6804248" y="1937116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标注定形尺寸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846EC1AB-2264-4C47-9454-421EB37094A7}"/>
                </a:ext>
              </a:extLst>
            </p:cNvPr>
            <p:cNvGrpSpPr/>
            <p:nvPr/>
          </p:nvGrpSpPr>
          <p:grpSpPr>
            <a:xfrm>
              <a:off x="8559354" y="2140358"/>
              <a:ext cx="333126" cy="270622"/>
              <a:chOff x="8271322" y="2126921"/>
              <a:chExt cx="333126" cy="270622"/>
            </a:xfrm>
          </p:grpSpPr>
          <p:sp>
            <p:nvSpPr>
              <p:cNvPr id="44" name="箭头: 下 43">
                <a:extLst>
                  <a:ext uri="{FF2B5EF4-FFF2-40B4-BE49-F238E27FC236}">
                    <a16:creationId xmlns:a16="http://schemas.microsoft.com/office/drawing/2014/main" id="{AF53CFEE-D43B-4DE4-9D16-22412292A042}"/>
                  </a:ext>
                </a:extLst>
              </p:cNvPr>
              <p:cNvSpPr/>
              <p:nvPr/>
            </p:nvSpPr>
            <p:spPr>
              <a:xfrm>
                <a:off x="8271322" y="2126921"/>
                <a:ext cx="333126" cy="270622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文本框 9">
                <a:extLst>
                  <a:ext uri="{FF2B5EF4-FFF2-40B4-BE49-F238E27FC236}">
                    <a16:creationId xmlns:a16="http://schemas.microsoft.com/office/drawing/2014/main" id="{05EDFA6F-2132-4780-B7EC-4B864825D976}"/>
                  </a:ext>
                </a:extLst>
              </p:cNvPr>
              <p:cNvSpPr txBox="1"/>
              <p:nvPr/>
            </p:nvSpPr>
            <p:spPr>
              <a:xfrm>
                <a:off x="8399664" y="2158986"/>
                <a:ext cx="143824" cy="2016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2</a:t>
                </a:r>
              </a:p>
            </p:txBody>
          </p:sp>
        </p:grp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4D011D02-01F4-47C5-89FA-D1B531246D30}"/>
              </a:ext>
            </a:extLst>
          </p:cNvPr>
          <p:cNvGrpSpPr/>
          <p:nvPr/>
        </p:nvGrpSpPr>
        <p:grpSpPr>
          <a:xfrm>
            <a:off x="6791113" y="2475464"/>
            <a:ext cx="2088232" cy="456326"/>
            <a:chOff x="6804248" y="2480900"/>
            <a:chExt cx="2088232" cy="456326"/>
          </a:xfrm>
        </p:grpSpPr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BAD32AAC-1615-4083-9464-33912E3B3170}"/>
                </a:ext>
              </a:extLst>
            </p:cNvPr>
            <p:cNvSpPr/>
            <p:nvPr/>
          </p:nvSpPr>
          <p:spPr>
            <a:xfrm>
              <a:off x="6804248" y="2480900"/>
              <a:ext cx="1863118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标注定位尺寸</a:t>
              </a:r>
              <a:endParaRPr lang="en-US" altLang="zh-CN" sz="1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箭头: 下 48">
              <a:extLst>
                <a:ext uri="{FF2B5EF4-FFF2-40B4-BE49-F238E27FC236}">
                  <a16:creationId xmlns:a16="http://schemas.microsoft.com/office/drawing/2014/main" id="{2F0C12E6-ABE8-4102-9F0C-C01F1C99D76F}"/>
                </a:ext>
              </a:extLst>
            </p:cNvPr>
            <p:cNvSpPr/>
            <p:nvPr/>
          </p:nvSpPr>
          <p:spPr>
            <a:xfrm>
              <a:off x="8559354" y="2666604"/>
              <a:ext cx="333126" cy="270622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文本框 9">
              <a:extLst>
                <a:ext uri="{FF2B5EF4-FFF2-40B4-BE49-F238E27FC236}">
                  <a16:creationId xmlns:a16="http://schemas.microsoft.com/office/drawing/2014/main" id="{1AE12BE9-4E11-481A-8F48-C53A370D0817}"/>
                </a:ext>
              </a:extLst>
            </p:cNvPr>
            <p:cNvSpPr txBox="1"/>
            <p:nvPr/>
          </p:nvSpPr>
          <p:spPr>
            <a:xfrm>
              <a:off x="8687696" y="2698669"/>
              <a:ext cx="143824" cy="2016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3</a:t>
              </a:r>
            </a:p>
          </p:txBody>
        </p:sp>
      </p:grpSp>
      <p:pic>
        <p:nvPicPr>
          <p:cNvPr id="4" name="图片 3">
            <a:extLst>
              <a:ext uri="{FF2B5EF4-FFF2-40B4-BE49-F238E27FC236}">
                <a16:creationId xmlns:a16="http://schemas.microsoft.com/office/drawing/2014/main" id="{73D44D75-5306-4AAD-88A5-D1B64167B825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0861" y="1460446"/>
            <a:ext cx="3641319" cy="3396878"/>
          </a:xfrm>
          <a:prstGeom prst="rect">
            <a:avLst/>
          </a:prstGeom>
        </p:spPr>
      </p:pic>
      <p:sp>
        <p:nvSpPr>
          <p:cNvPr id="8" name="椭圆 7">
            <a:extLst>
              <a:ext uri="{FF2B5EF4-FFF2-40B4-BE49-F238E27FC236}">
                <a16:creationId xmlns:a16="http://schemas.microsoft.com/office/drawing/2014/main" id="{C9B66F6A-2826-4C67-94C4-3BDEDBFD2A61}"/>
              </a:ext>
            </a:extLst>
          </p:cNvPr>
          <p:cNvSpPr/>
          <p:nvPr/>
        </p:nvSpPr>
        <p:spPr>
          <a:xfrm>
            <a:off x="2766907" y="3452944"/>
            <a:ext cx="259164" cy="19892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椭圆 62">
            <a:extLst>
              <a:ext uri="{FF2B5EF4-FFF2-40B4-BE49-F238E27FC236}">
                <a16:creationId xmlns:a16="http://schemas.microsoft.com/office/drawing/2014/main" id="{FF69A68E-022E-4CCC-850C-74EE4911E336}"/>
              </a:ext>
            </a:extLst>
          </p:cNvPr>
          <p:cNvSpPr/>
          <p:nvPr/>
        </p:nvSpPr>
        <p:spPr>
          <a:xfrm>
            <a:off x="4610680" y="1688975"/>
            <a:ext cx="259164" cy="19892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>
            <a:extLst>
              <a:ext uri="{FF2B5EF4-FFF2-40B4-BE49-F238E27FC236}">
                <a16:creationId xmlns:a16="http://schemas.microsoft.com/office/drawing/2014/main" id="{9D7BE5B4-9781-40DA-B184-CA69312A1707}"/>
              </a:ext>
            </a:extLst>
          </p:cNvPr>
          <p:cNvSpPr/>
          <p:nvPr/>
        </p:nvSpPr>
        <p:spPr>
          <a:xfrm>
            <a:off x="3736772" y="2732643"/>
            <a:ext cx="259164" cy="239157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654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44"/>
    </mc:Choice>
    <mc:Fallback xmlns="">
      <p:transition advTm="15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3" grpId="0" animBg="1"/>
      <p:bldP spid="6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A000120140530A34KPBG</Template>
  <TotalTime>8334</TotalTime>
  <Words>890</Words>
  <Application>Microsoft Office PowerPoint</Application>
  <PresentationFormat>全屏显示(16:9)</PresentationFormat>
  <Paragraphs>127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FzBookMaker2DlFont20536896824</vt:lpstr>
      <vt:lpstr>仿宋</vt:lpstr>
      <vt:lpstr>微软雅黑</vt:lpstr>
      <vt:lpstr>Arial</vt:lpstr>
      <vt:lpstr>Calibri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孙簃</dc:creator>
  <cp:lastModifiedBy>孙簃</cp:lastModifiedBy>
  <cp:revision>297</cp:revision>
  <dcterms:created xsi:type="dcterms:W3CDTF">2017-12-30T11:05:00Z</dcterms:created>
  <dcterms:modified xsi:type="dcterms:W3CDTF">2021-07-22T02:18:01Z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