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8" r:id="rId3"/>
    <p:sldId id="335" r:id="rId5"/>
    <p:sldId id="324" r:id="rId6"/>
    <p:sldId id="325" r:id="rId7"/>
    <p:sldId id="326" r:id="rId8"/>
    <p:sldId id="342" r:id="rId9"/>
    <p:sldId id="327" r:id="rId10"/>
    <p:sldId id="332" r:id="rId11"/>
    <p:sldId id="343" r:id="rId12"/>
    <p:sldId id="331" r:id="rId13"/>
    <p:sldId id="348" r:id="rId14"/>
    <p:sldId id="349" r:id="rId15"/>
    <p:sldId id="350" r:id="rId16"/>
    <p:sldId id="352" r:id="rId17"/>
    <p:sldId id="351" r:id="rId18"/>
    <p:sldId id="355" r:id="rId19"/>
    <p:sldId id="354" r:id="rId20"/>
  </p:sldIdLst>
  <p:sldSz cx="9144000" cy="5143500" type="screen16x9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9" userDrawn="1">
          <p15:clr>
            <a:srgbClr val="A4A3A4"/>
          </p15:clr>
        </p15:guide>
        <p15:guide id="2" pos="28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4907"/>
    <a:srgbClr val="FF9900"/>
    <a:srgbClr val="DDDEDE"/>
    <a:srgbClr val="F5F5F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3" d="100"/>
          <a:sy n="113" d="100"/>
        </p:scale>
        <p:origin x="342" y="90"/>
      </p:cViewPr>
      <p:guideLst>
        <p:guide orient="horz" pos="1529"/>
        <p:guide pos="287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gs" Target="tags/tag19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22E2E-0FCB-43C1-9FF5-790BB27400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A47B5-84BC-409A-BD07-EDAE12FFC02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A47B5-84BC-409A-BD07-EDAE12FFC0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9.xml"/><Relationship Id="rId2" Type="http://schemas.openxmlformats.org/officeDocument/2006/relationships/image" Target="../media/image22.png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.xml"/><Relationship Id="rId2" Type="http://schemas.openxmlformats.org/officeDocument/2006/relationships/image" Target="../media/image23.png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11.xml"/><Relationship Id="rId2" Type="http://schemas.openxmlformats.org/officeDocument/2006/relationships/image" Target="../media/image24.png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12.xml"/><Relationship Id="rId2" Type="http://schemas.openxmlformats.org/officeDocument/2006/relationships/image" Target="../media/image25.png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3.xml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4.xml"/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image" Target="../media/image8.pn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5.xml"/><Relationship Id="rId7" Type="http://schemas.openxmlformats.org/officeDocument/2006/relationships/image" Target="../media/image14.png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0" Type="http://schemas.openxmlformats.org/officeDocument/2006/relationships/notesSlide" Target="../notesSlides/notesSlide6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6.xml"/><Relationship Id="rId2" Type="http://schemas.openxmlformats.org/officeDocument/2006/relationships/image" Target="../media/image15.pn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7" Type="http://schemas.openxmlformats.org/officeDocument/2006/relationships/image" Target="../media/image21.png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0" Type="http://schemas.openxmlformats.org/officeDocument/2006/relationships/notesSlide" Target="../notesSlides/notesSlide9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47700" y="1707515"/>
            <a:ext cx="7848600" cy="15049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lang="zh-CN" altLang="en-US" sz="8800" b="1" spc="600" dirty="0">
                <a:solidFill>
                  <a:srgbClr val="994907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直线的投影</a:t>
            </a:r>
            <a:endParaRPr lang="zh-CN" altLang="en-US" sz="8800" b="1" spc="600" dirty="0">
              <a:solidFill>
                <a:srgbClr val="994907"/>
              </a:solidFill>
              <a:effectLst>
                <a:reflection blurRad="6350" stA="50000" endA="300" endPos="50000" dist="29997" dir="5400000" sy="-10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1890" y="664325"/>
            <a:ext cx="2351958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特点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852062" y="1059736"/>
            <a:ext cx="1872208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投影面</a:t>
            </a: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垂直线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5" name="Text Box 22"/>
          <p:cNvSpPr txBox="1">
            <a:spLocks noChangeArrowheads="1"/>
          </p:cNvSpPr>
          <p:nvPr/>
        </p:nvSpPr>
        <p:spPr bwMode="auto">
          <a:xfrm>
            <a:off x="755650" y="4238625"/>
            <a:ext cx="749109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1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）</a:t>
            </a:r>
            <a:r>
              <a:rPr lang="zh-CN" altLang="en-U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在所垂直的投影面上的投影积聚为一点；</a:t>
            </a:r>
            <a:endParaRPr lang="en-US" altLang="zh-CN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2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）</a:t>
            </a:r>
            <a:r>
              <a:rPr lang="zh-CN" altLang="en-U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在其他两个投影面上的投影分别垂直于相应的投影轴，且反映实长</a:t>
            </a:r>
            <a:r>
              <a:rPr lang="zh-CN" altLang="en-U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95" y="1564005"/>
            <a:ext cx="8676640" cy="260223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7" grpId="0"/>
      <p:bldP spid="115" grpId="0" animBg="1"/>
      <p:bldP spid="1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5184775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六、根据直线的三面投影判定直线的类型：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852170" y="1141730"/>
            <a:ext cx="5085715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1、投影面平行线 三面投影为“两平一斜”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145" y="1491615"/>
            <a:ext cx="3300730" cy="2948305"/>
          </a:xfrm>
          <a:prstGeom prst="rect">
            <a:avLst/>
          </a:prstGeom>
        </p:spPr>
      </p:pic>
      <p:sp>
        <p:nvSpPr>
          <p:cNvPr id="11" name="矩形标注 10"/>
          <p:cNvSpPr/>
          <p:nvPr/>
        </p:nvSpPr>
        <p:spPr>
          <a:xfrm>
            <a:off x="6732270" y="1779905"/>
            <a:ext cx="504190" cy="292735"/>
          </a:xfrm>
          <a:prstGeom prst="wedgeRectCallout">
            <a:avLst>
              <a:gd name="adj1" fmla="val -28589"/>
              <a:gd name="adj2" fmla="val 77765"/>
            </a:avLst>
          </a:prstGeom>
          <a:ln w="63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平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标注 14"/>
          <p:cNvSpPr/>
          <p:nvPr/>
        </p:nvSpPr>
        <p:spPr>
          <a:xfrm>
            <a:off x="5580380" y="1779905"/>
            <a:ext cx="504190" cy="292735"/>
          </a:xfrm>
          <a:prstGeom prst="wedgeRectCallout">
            <a:avLst>
              <a:gd name="adj1" fmla="val -28589"/>
              <a:gd name="adj2" fmla="val 77765"/>
            </a:avLst>
          </a:prstGeom>
          <a:ln w="63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平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标注 15"/>
          <p:cNvSpPr/>
          <p:nvPr/>
        </p:nvSpPr>
        <p:spPr>
          <a:xfrm>
            <a:off x="5220335" y="3507740"/>
            <a:ext cx="432435" cy="360045"/>
          </a:xfrm>
          <a:prstGeom prst="wedgeRectCallout">
            <a:avLst>
              <a:gd name="adj1" fmla="val 78046"/>
              <a:gd name="adj2" fmla="val -60934"/>
            </a:avLst>
          </a:prstGeom>
          <a:ln w="158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斜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55650" y="1564005"/>
            <a:ext cx="3540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effectLst/>
              </a:rPr>
              <a:t>1.“</a:t>
            </a:r>
            <a:r>
              <a:rPr lang="zh-CN" altLang="en-US" b="1">
                <a:effectLst/>
              </a:rPr>
              <a:t>斜</a:t>
            </a:r>
            <a:r>
              <a:rPr lang="en-US" altLang="zh-CN" b="1">
                <a:effectLst/>
              </a:rPr>
              <a:t>”</a:t>
            </a:r>
            <a:r>
              <a:rPr lang="zh-CN" altLang="en-US" b="1">
                <a:effectLst/>
              </a:rPr>
              <a:t>在正面，直线为正平线</a:t>
            </a:r>
            <a:endParaRPr lang="zh-CN" altLang="en-US" b="1">
              <a:effectLst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55650" y="2139950"/>
            <a:ext cx="3540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>
                <a:sym typeface="+mn-ea"/>
              </a:rPr>
              <a:t>2.</a:t>
            </a:r>
            <a:r>
              <a:rPr lang="en-US" altLang="zh-CN" b="1"/>
              <a:t>“</a:t>
            </a:r>
            <a:r>
              <a:rPr lang="zh-CN" altLang="en-US" b="1"/>
              <a:t>斜</a:t>
            </a:r>
            <a:r>
              <a:rPr lang="en-US" altLang="zh-CN" b="1"/>
              <a:t>”</a:t>
            </a:r>
            <a:r>
              <a:rPr lang="zh-CN" altLang="en-US" b="1"/>
              <a:t>在侧面，</a:t>
            </a:r>
            <a:r>
              <a:rPr lang="zh-CN" altLang="en-US" b="1"/>
              <a:t>直线为侧平线</a:t>
            </a:r>
            <a:endParaRPr lang="zh-CN" altLang="en-US" b="1"/>
          </a:p>
        </p:txBody>
      </p:sp>
      <p:sp>
        <p:nvSpPr>
          <p:cNvPr id="20" name="文本框 19"/>
          <p:cNvSpPr txBox="1"/>
          <p:nvPr/>
        </p:nvSpPr>
        <p:spPr>
          <a:xfrm>
            <a:off x="755650" y="2715895"/>
            <a:ext cx="3769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3.</a:t>
            </a:r>
            <a:r>
              <a:rPr lang="en-US" altLang="zh-CN" b="1"/>
              <a:t>“</a:t>
            </a:r>
            <a:r>
              <a:rPr lang="zh-CN" altLang="en-US" b="1"/>
              <a:t>斜</a:t>
            </a:r>
            <a:r>
              <a:rPr lang="en-US" altLang="zh-CN" b="1"/>
              <a:t>”</a:t>
            </a:r>
            <a:r>
              <a:rPr lang="zh-CN" altLang="en-US" b="1"/>
              <a:t>在水平面，</a:t>
            </a:r>
            <a:r>
              <a:rPr lang="zh-CN" altLang="en-US" b="1"/>
              <a:t>直线为水平线</a:t>
            </a:r>
            <a:endParaRPr lang="zh-CN" altLang="en-US" b="1"/>
          </a:p>
        </p:txBody>
      </p:sp>
      <p:sp>
        <p:nvSpPr>
          <p:cNvPr id="22" name="文本框 21"/>
          <p:cNvSpPr txBox="1"/>
          <p:nvPr/>
        </p:nvSpPr>
        <p:spPr>
          <a:xfrm>
            <a:off x="899795" y="3220085"/>
            <a:ext cx="12630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右侧例题</a:t>
            </a:r>
            <a:endPara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43395" y="3912235"/>
            <a:ext cx="10414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水平线</a:t>
            </a:r>
            <a:endParaRPr lang="zh-CN" altLang="en-US" sz="20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7" grpId="0"/>
      <p:bldP spid="18" grpId="0"/>
      <p:bldP spid="18" grpId="1"/>
      <p:bldP spid="19" grpId="0"/>
      <p:bldP spid="19" grpId="1"/>
      <p:bldP spid="20" grpId="0"/>
      <p:bldP spid="20" grpId="1"/>
      <p:bldP spid="22" grpId="0"/>
      <p:bldP spid="22" grpId="1"/>
      <p:bldP spid="15" grpId="0" animBg="1"/>
      <p:bldP spid="15" grpId="1" animBg="1"/>
      <p:bldP spid="11" grpId="0" animBg="1"/>
      <p:bldP spid="11" grpId="1" animBg="1"/>
      <p:bldP spid="16" grpId="0" animBg="1"/>
      <p:bldP spid="16" grpId="1" animBg="1"/>
      <p:bldP spid="23" grpId="0"/>
      <p:bldP spid="2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5713730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六、根据直线的三面投影判定直线的类型：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852170" y="1129665"/>
            <a:ext cx="497459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2、投影面垂直线 三面投影为“两线一点”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9170" y="1491615"/>
            <a:ext cx="3442970" cy="3445510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5247005" y="1924050"/>
            <a:ext cx="549910" cy="360045"/>
          </a:xfrm>
          <a:prstGeom prst="wedgeRoundRectCallout">
            <a:avLst>
              <a:gd name="adj1" fmla="val 63124"/>
              <a:gd name="adj2" fmla="val 30070"/>
              <a:gd name="adj3" fmla="val 16667"/>
            </a:avLst>
          </a:prstGeom>
          <a:ln w="19050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线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 flipH="1">
            <a:off x="7308850" y="1995805"/>
            <a:ext cx="501650" cy="388620"/>
          </a:xfrm>
          <a:prstGeom prst="wedgeRoundRectCallout">
            <a:avLst>
              <a:gd name="adj1" fmla="val 68734"/>
              <a:gd name="adj2" fmla="val 25653"/>
              <a:gd name="adj3" fmla="val 16667"/>
            </a:avLst>
          </a:prstGeom>
          <a:ln w="19050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线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5220335" y="3580130"/>
            <a:ext cx="549910" cy="360045"/>
          </a:xfrm>
          <a:prstGeom prst="wedgeRoundRectCallout">
            <a:avLst>
              <a:gd name="adj1" fmla="val 63124"/>
              <a:gd name="adj2" fmla="val 30070"/>
              <a:gd name="adj3" fmla="val 16667"/>
            </a:avLst>
          </a:prstGeom>
          <a:ln w="19050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137400" y="4295775"/>
            <a:ext cx="9632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u="sng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铅垂线</a:t>
            </a:r>
            <a:endParaRPr lang="zh-CN" altLang="en-US" sz="2000" b="1" u="sng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5650" y="2139950"/>
            <a:ext cx="3469005" cy="4216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/>
              <a:t>2.“</a:t>
            </a:r>
            <a:r>
              <a:rPr lang="zh-CN" altLang="en-US" b="1"/>
              <a:t>点</a:t>
            </a:r>
            <a:r>
              <a:rPr lang="en-US" altLang="zh-CN" b="1"/>
              <a:t>”</a:t>
            </a:r>
            <a:r>
              <a:rPr lang="zh-CN" altLang="en-US" b="1"/>
              <a:t>在侧面，直线为</a:t>
            </a:r>
            <a:r>
              <a:rPr lang="zh-CN" altLang="en-US" b="1"/>
              <a:t>侧垂线</a:t>
            </a:r>
            <a:endParaRPr lang="zh-CN" altLang="en-US" b="1"/>
          </a:p>
        </p:txBody>
      </p:sp>
      <p:sp>
        <p:nvSpPr>
          <p:cNvPr id="10" name="文本框 9"/>
          <p:cNvSpPr txBox="1"/>
          <p:nvPr/>
        </p:nvSpPr>
        <p:spPr>
          <a:xfrm>
            <a:off x="755650" y="1557020"/>
            <a:ext cx="3540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1.“</a:t>
            </a:r>
            <a:r>
              <a:rPr lang="zh-CN" altLang="en-US" b="1"/>
              <a:t>点</a:t>
            </a:r>
            <a:r>
              <a:rPr lang="en-US" altLang="zh-CN" b="1"/>
              <a:t>”</a:t>
            </a:r>
            <a:r>
              <a:rPr lang="zh-CN" altLang="en-US" b="1"/>
              <a:t>在正面，直线为正垂线</a:t>
            </a:r>
            <a:endParaRPr lang="zh-CN" altLang="en-US" b="1"/>
          </a:p>
        </p:txBody>
      </p:sp>
      <p:sp>
        <p:nvSpPr>
          <p:cNvPr id="11" name="文本框 10"/>
          <p:cNvSpPr txBox="1"/>
          <p:nvPr/>
        </p:nvSpPr>
        <p:spPr>
          <a:xfrm>
            <a:off x="755650" y="2715895"/>
            <a:ext cx="3540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3.“</a:t>
            </a:r>
            <a:r>
              <a:rPr lang="zh-CN" altLang="en-US" b="1"/>
              <a:t>点</a:t>
            </a:r>
            <a:r>
              <a:rPr lang="en-US" altLang="zh-CN" b="1"/>
              <a:t>”</a:t>
            </a:r>
            <a:r>
              <a:rPr lang="zh-CN" altLang="en-US" b="1"/>
              <a:t>在水平面，直线为</a:t>
            </a:r>
            <a:r>
              <a:rPr lang="zh-CN" altLang="en-US" b="1"/>
              <a:t>铅垂线</a:t>
            </a:r>
            <a:endParaRPr lang="zh-CN" altLang="en-US" b="1"/>
          </a:p>
        </p:txBody>
      </p:sp>
      <p:sp>
        <p:nvSpPr>
          <p:cNvPr id="12" name="文本框 11"/>
          <p:cNvSpPr txBox="1"/>
          <p:nvPr/>
        </p:nvSpPr>
        <p:spPr>
          <a:xfrm>
            <a:off x="843280" y="3295650"/>
            <a:ext cx="23609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右侧例题</a:t>
            </a:r>
            <a:endPara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7" grpId="0"/>
      <p:bldP spid="10" grpId="0"/>
      <p:bldP spid="10" grpId="1"/>
      <p:bldP spid="9" grpId="0"/>
      <p:bldP spid="9" grpId="1"/>
      <p:bldP spid="11" grpId="0"/>
      <p:bldP spid="11" grpId="1"/>
      <p:bldP spid="12" grpId="0"/>
      <p:bldP spid="12" grpId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5713730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六、根据直线的三面投影判定直线的类型：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852170" y="1129665"/>
            <a:ext cx="497459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3、一般位置直线 三面投影“全倾斜”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99795" y="1588135"/>
            <a:ext cx="3771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三面投影都是</a:t>
            </a:r>
            <a:r>
              <a:rPr lang="en-US" altLang="zh-CN" b="1"/>
              <a:t>“</a:t>
            </a:r>
            <a:r>
              <a:rPr lang="zh-CN" altLang="en-US" b="1"/>
              <a:t>斜</a:t>
            </a:r>
            <a:r>
              <a:rPr lang="en-US" altLang="zh-CN" b="1"/>
              <a:t>”</a:t>
            </a:r>
            <a:r>
              <a:rPr lang="zh-CN" altLang="en-US" b="1"/>
              <a:t>为一般位置</a:t>
            </a:r>
            <a:r>
              <a:rPr lang="zh-CN" altLang="en-US" b="1"/>
              <a:t>直线</a:t>
            </a:r>
            <a:endParaRPr lang="zh-CN" altLang="en-US" b="1"/>
          </a:p>
        </p:txBody>
      </p:sp>
      <p:sp>
        <p:nvSpPr>
          <p:cNvPr id="12" name="文本框 11"/>
          <p:cNvSpPr txBox="1"/>
          <p:nvPr/>
        </p:nvSpPr>
        <p:spPr>
          <a:xfrm>
            <a:off x="988060" y="2172970"/>
            <a:ext cx="23609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右侧例题</a:t>
            </a:r>
            <a:endParaRPr lang="zh-CN" alt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390" y="1491615"/>
            <a:ext cx="3961765" cy="3257550"/>
          </a:xfrm>
          <a:prstGeom prst="rect">
            <a:avLst/>
          </a:prstGeom>
        </p:spPr>
      </p:pic>
      <p:sp>
        <p:nvSpPr>
          <p:cNvPr id="15" name="圆角矩形标注 14"/>
          <p:cNvSpPr/>
          <p:nvPr/>
        </p:nvSpPr>
        <p:spPr>
          <a:xfrm>
            <a:off x="5968365" y="2116455"/>
            <a:ext cx="548640" cy="344170"/>
          </a:xfrm>
          <a:prstGeom prst="wedgeRoundRectCallout">
            <a:avLst>
              <a:gd name="adj1" fmla="val -54976"/>
              <a:gd name="adj2" fmla="val 88007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 sz="2000" b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斜</a:t>
            </a:r>
            <a:endParaRPr lang="zh-CN" altLang="en-US" sz="2000" b="1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圆角矩形标注 15"/>
          <p:cNvSpPr/>
          <p:nvPr/>
        </p:nvSpPr>
        <p:spPr>
          <a:xfrm>
            <a:off x="5278120" y="3940175"/>
            <a:ext cx="548640" cy="344170"/>
          </a:xfrm>
          <a:prstGeom prst="wedgeRoundRectCallout">
            <a:avLst>
              <a:gd name="adj1" fmla="val 60416"/>
              <a:gd name="adj2" fmla="val -86346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 sz="2000" b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斜</a:t>
            </a:r>
            <a:endParaRPr lang="zh-CN" altLang="en-US" sz="2000" b="1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圆角矩形标注 17"/>
          <p:cNvSpPr/>
          <p:nvPr/>
        </p:nvSpPr>
        <p:spPr>
          <a:xfrm>
            <a:off x="7452360" y="2067560"/>
            <a:ext cx="548640" cy="344170"/>
          </a:xfrm>
          <a:prstGeom prst="wedgeRoundRectCallout">
            <a:avLst>
              <a:gd name="adj1" fmla="val -54976"/>
              <a:gd name="adj2" fmla="val 88007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 sz="2000" b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斜</a:t>
            </a:r>
            <a:endParaRPr lang="zh-CN" altLang="en-US" sz="2000" b="1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876415" y="4156075"/>
            <a:ext cx="1741805" cy="3562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000" b="1" u="sng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一般位置直线</a:t>
            </a:r>
            <a:endParaRPr lang="zh-CN" altLang="en-US" sz="2000" b="1" u="sng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7" grpId="0"/>
      <p:bldP spid="10" grpId="0"/>
      <p:bldP spid="10" grpId="1"/>
      <p:bldP spid="12" grpId="0"/>
      <p:bldP spid="12" grpId="1"/>
      <p:bldP spid="15" grpId="0" animBg="1"/>
      <p:bldP spid="15" grpId="1" animBg="1"/>
      <p:bldP spid="18" grpId="0" animBg="1"/>
      <p:bldP spid="18" grpId="1" animBg="1"/>
      <p:bldP spid="16" grpId="0" animBg="1"/>
      <p:bldP spid="16" grpId="1" animBg="1"/>
      <p:bldP spid="19" grpId="0"/>
      <p:bldP spid="1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1169670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练一练：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470" y="1203960"/>
            <a:ext cx="3752850" cy="3505200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1534160" y="1720215"/>
            <a:ext cx="487680" cy="347980"/>
          </a:xfrm>
          <a:prstGeom prst="wedgeRoundRectCallout">
            <a:avLst>
              <a:gd name="adj1" fmla="val 74696"/>
              <a:gd name="adj2" fmla="val 49118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3420110" y="1491615"/>
            <a:ext cx="487680" cy="347980"/>
          </a:xfrm>
          <a:prstGeom prst="wedgeRoundRectCallout">
            <a:avLst>
              <a:gd name="adj1" fmla="val -82421"/>
              <a:gd name="adj2" fmla="val 120985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线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1554480" y="3364230"/>
            <a:ext cx="487680" cy="347980"/>
          </a:xfrm>
          <a:prstGeom prst="wedgeRoundRectCallout">
            <a:avLst>
              <a:gd name="adj1" fmla="val 74696"/>
              <a:gd name="adj2" fmla="val 49118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线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290" y="1318260"/>
            <a:ext cx="3676650" cy="3390900"/>
          </a:xfrm>
          <a:prstGeom prst="rect">
            <a:avLst/>
          </a:prstGeom>
        </p:spPr>
      </p:pic>
      <p:sp>
        <p:nvSpPr>
          <p:cNvPr id="8" name="圆角矩形标注 7"/>
          <p:cNvSpPr/>
          <p:nvPr/>
        </p:nvSpPr>
        <p:spPr>
          <a:xfrm>
            <a:off x="7380605" y="1779905"/>
            <a:ext cx="487680" cy="347980"/>
          </a:xfrm>
          <a:prstGeom prst="wedgeRoundRectCallout">
            <a:avLst>
              <a:gd name="adj1" fmla="val -24348"/>
              <a:gd name="adj2" fmla="val 106569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斜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5796280" y="3291840"/>
            <a:ext cx="487680" cy="347980"/>
          </a:xfrm>
          <a:prstGeom prst="wedgeRoundRectCallout">
            <a:avLst>
              <a:gd name="adj1" fmla="val 74696"/>
              <a:gd name="adj2" fmla="val 49118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平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5796280" y="1995805"/>
            <a:ext cx="487680" cy="347980"/>
          </a:xfrm>
          <a:prstGeom prst="wedgeRoundRectCallout">
            <a:avLst>
              <a:gd name="adj1" fmla="val 74696"/>
              <a:gd name="adj2" fmla="val 49118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平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235325" y="4196080"/>
            <a:ext cx="11207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u="sng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正垂线</a:t>
            </a:r>
            <a:endParaRPr lang="zh-CN" altLang="en-US" sz="2000" b="1" u="sng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380605" y="4196080"/>
            <a:ext cx="10852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u="sng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侧平线</a:t>
            </a:r>
            <a:endParaRPr lang="zh-CN" altLang="en-US" sz="2000" b="1" u="sng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5" grpId="0"/>
      <p:bldP spid="15" grpId="1"/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6" grpId="0"/>
      <p:bldP spid="1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5713730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练一练：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1131570"/>
            <a:ext cx="4114800" cy="3448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5" y="1049020"/>
            <a:ext cx="3848100" cy="3530600"/>
          </a:xfrm>
          <a:prstGeom prst="rect">
            <a:avLst/>
          </a:prstGeom>
        </p:spPr>
      </p:pic>
      <p:sp>
        <p:nvSpPr>
          <p:cNvPr id="4" name="圆角矩形标注 3"/>
          <p:cNvSpPr/>
          <p:nvPr/>
        </p:nvSpPr>
        <p:spPr>
          <a:xfrm>
            <a:off x="1374775" y="1491615"/>
            <a:ext cx="533400" cy="420370"/>
          </a:xfrm>
          <a:prstGeom prst="wedgeRoundRectCallout">
            <a:avLst>
              <a:gd name="adj1" fmla="val 74285"/>
              <a:gd name="adj2" fmla="val 83685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斜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1403985" y="3507740"/>
            <a:ext cx="533400" cy="420370"/>
          </a:xfrm>
          <a:prstGeom prst="wedgeRoundRectCallout">
            <a:avLst>
              <a:gd name="adj1" fmla="val 68095"/>
              <a:gd name="adj2" fmla="val -105287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平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3348355" y="1635760"/>
            <a:ext cx="533400" cy="420370"/>
          </a:xfrm>
          <a:prstGeom prst="wedgeRoundRectCallout">
            <a:avLst>
              <a:gd name="adj1" fmla="val -94404"/>
              <a:gd name="adj2" fmla="val 79607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平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5724525" y="3651885"/>
            <a:ext cx="533400" cy="420370"/>
          </a:xfrm>
          <a:prstGeom prst="wedgeRoundRectCallout">
            <a:avLst>
              <a:gd name="adj1" fmla="val 65000"/>
              <a:gd name="adj2" fmla="val -98640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线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7596505" y="1452245"/>
            <a:ext cx="533400" cy="420370"/>
          </a:xfrm>
          <a:prstGeom prst="wedgeRoundRectCallout">
            <a:avLst>
              <a:gd name="adj1" fmla="val -76785"/>
              <a:gd name="adj2" fmla="val 87613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5652135" y="1452245"/>
            <a:ext cx="533400" cy="420370"/>
          </a:xfrm>
          <a:prstGeom prst="wedgeRoundRectCallout">
            <a:avLst>
              <a:gd name="adj1" fmla="val 74285"/>
              <a:gd name="adj2" fmla="val 83685"/>
              <a:gd name="adj3" fmla="val 16667"/>
            </a:avLst>
          </a:prstGeom>
          <a:ln w="15875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线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18815" y="3806825"/>
            <a:ext cx="11372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u="sng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正平线</a:t>
            </a:r>
            <a:endParaRPr lang="zh-CN" altLang="en-US" sz="2000" b="1" u="sng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447915" y="3940175"/>
            <a:ext cx="11626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u="sng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侧垂线</a:t>
            </a:r>
            <a:endParaRPr lang="zh-CN" altLang="en-US" sz="2000" b="1" u="sng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4" grpId="0" animBg="1"/>
      <p:bldP spid="4" grpId="1" animBg="1"/>
      <p:bldP spid="8" grpId="0" animBg="1"/>
      <p:bldP spid="8" grpId="1" animBg="1"/>
      <p:bldP spid="7" grpId="0" animBg="1"/>
      <p:bldP spid="7" grpId="1" animBg="1"/>
      <p:bldP spid="12" grpId="0"/>
      <p:bldP spid="12" grpId="1"/>
      <p:bldP spid="11" grpId="0" animBg="1"/>
      <p:bldP spid="11" grpId="1" animBg="1"/>
      <p:bldP spid="10" grpId="0" animBg="1"/>
      <p:bldP spid="10" grpId="1" animBg="1"/>
      <p:bldP spid="9" grpId="0" animBg="1"/>
      <p:bldP spid="9" grpId="1" animBg="1"/>
      <p:bldP spid="15" grpId="0"/>
      <p:bldP spid="1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32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2140" y="699770"/>
            <a:ext cx="26441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本课小节</a:t>
            </a:r>
            <a:endParaRPr lang="zh-CN" alt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左大括号 15"/>
          <p:cNvSpPr/>
          <p:nvPr/>
        </p:nvSpPr>
        <p:spPr>
          <a:xfrm>
            <a:off x="1835785" y="1347470"/>
            <a:ext cx="732790" cy="3545840"/>
          </a:xfrm>
          <a:prstGeom prst="leftBrace">
            <a:avLst>
              <a:gd name="adj1" fmla="val 2686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1259840" y="1912620"/>
            <a:ext cx="431800" cy="22682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空间中直线的类型</a:t>
            </a:r>
            <a:endParaRPr lang="zh-CN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484120" y="1273175"/>
            <a:ext cx="21177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一般位置</a:t>
            </a:r>
            <a:r>
              <a:rPr lang="zh-CN" altLang="en-US"/>
              <a:t>直线</a:t>
            </a:r>
            <a:endParaRPr lang="zh-CN" altLang="en-US"/>
          </a:p>
          <a:p>
            <a:r>
              <a:rPr lang="en-US" altLang="zh-CN"/>
              <a:t>   </a:t>
            </a:r>
            <a:r>
              <a:rPr lang="zh-CN" altLang="en-US"/>
              <a:t>（</a:t>
            </a:r>
            <a:r>
              <a:rPr lang="zh-CN" altLang="en-US"/>
              <a:t>收缩性）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2339975" y="2427605"/>
            <a:ext cx="20167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</a:t>
            </a:r>
            <a:r>
              <a:rPr lang="zh-CN" altLang="en-US"/>
              <a:t>投影面平行</a:t>
            </a:r>
            <a:r>
              <a:rPr lang="zh-CN" altLang="en-US"/>
              <a:t>线</a:t>
            </a:r>
            <a:endParaRPr lang="zh-CN" altLang="en-US"/>
          </a:p>
          <a:p>
            <a:r>
              <a:rPr lang="zh-CN" altLang="en-US"/>
              <a:t>（真实性、</a:t>
            </a:r>
            <a:r>
              <a:rPr lang="zh-CN" altLang="en-US"/>
              <a:t>收缩性）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2412365" y="4046855"/>
            <a:ext cx="20783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</a:t>
            </a:r>
            <a:r>
              <a:rPr lang="zh-CN" altLang="en-US"/>
              <a:t>投影面垂直</a:t>
            </a:r>
            <a:r>
              <a:rPr lang="zh-CN" altLang="en-US"/>
              <a:t>线</a:t>
            </a:r>
            <a:endParaRPr lang="zh-CN" altLang="en-US"/>
          </a:p>
          <a:p>
            <a:r>
              <a:rPr lang="zh-CN" altLang="en-US"/>
              <a:t>（积聚性、真实</a:t>
            </a:r>
            <a:r>
              <a:rPr lang="zh-CN" altLang="en-US"/>
              <a:t>性）</a:t>
            </a:r>
            <a:endParaRPr lang="zh-CN" altLang="en-US"/>
          </a:p>
        </p:txBody>
      </p:sp>
      <p:cxnSp>
        <p:nvCxnSpPr>
          <p:cNvPr id="22" name="直接箭头连接符 21"/>
          <p:cNvCxnSpPr/>
          <p:nvPr/>
        </p:nvCxnSpPr>
        <p:spPr>
          <a:xfrm flipV="1">
            <a:off x="4363085" y="1491615"/>
            <a:ext cx="929005" cy="1079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prstClr val="black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5396230" y="1369060"/>
            <a:ext cx="2776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与三投影面</a:t>
            </a:r>
            <a:r>
              <a:rPr lang="zh-CN" altLang="en-US"/>
              <a:t>倾斜</a:t>
            </a:r>
            <a:endParaRPr lang="zh-CN" altLang="en-US"/>
          </a:p>
        </p:txBody>
      </p:sp>
      <p:sp>
        <p:nvSpPr>
          <p:cNvPr id="24" name="左大括号 23"/>
          <p:cNvSpPr/>
          <p:nvPr/>
        </p:nvSpPr>
        <p:spPr>
          <a:xfrm>
            <a:off x="4356100" y="1897380"/>
            <a:ext cx="410845" cy="1353820"/>
          </a:xfrm>
          <a:prstGeom prst="leftBrace">
            <a:avLst>
              <a:gd name="adj1" fmla="val 25502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4932045" y="1779905"/>
            <a:ext cx="3994785" cy="1622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正平线</a:t>
            </a:r>
            <a:r>
              <a:rPr lang="en-US" altLang="zh-CN"/>
              <a:t>   </a:t>
            </a:r>
            <a:r>
              <a:rPr lang="zh-CN" altLang="en-US">
                <a:solidFill>
                  <a:srgbClr val="FF0000"/>
                </a:solidFill>
              </a:rPr>
              <a:t>平行于</a:t>
            </a:r>
            <a:r>
              <a:rPr lang="en-US" altLang="zh-CN">
                <a:solidFill>
                  <a:srgbClr val="FF0000"/>
                </a:solidFill>
              </a:rPr>
              <a:t>V</a:t>
            </a:r>
            <a:r>
              <a:rPr lang="zh-CN" altLang="en-US">
                <a:solidFill>
                  <a:srgbClr val="FF0000"/>
                </a:solidFill>
              </a:rPr>
              <a:t>面、倾斜于</a:t>
            </a:r>
            <a:r>
              <a:rPr lang="en-US" altLang="zh-CN">
                <a:solidFill>
                  <a:srgbClr val="FF0000"/>
                </a:solidFill>
              </a:rPr>
              <a:t>H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W</a:t>
            </a:r>
            <a:r>
              <a:rPr lang="zh-CN" altLang="en-US">
                <a:solidFill>
                  <a:srgbClr val="FF0000"/>
                </a:solidFill>
              </a:rPr>
              <a:t>面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/>
              <a:t>侧平线</a:t>
            </a:r>
            <a:r>
              <a:rPr lang="en-US" altLang="zh-CN"/>
              <a:t>   </a:t>
            </a:r>
            <a:r>
              <a:rPr lang="zh-CN" altLang="en-US">
                <a:solidFill>
                  <a:srgbClr val="FF0000"/>
                </a:solidFill>
              </a:rPr>
              <a:t>平行于</a:t>
            </a:r>
            <a:r>
              <a:rPr lang="en-US" altLang="zh-CN">
                <a:solidFill>
                  <a:srgbClr val="FF0000"/>
                </a:solidFill>
              </a:rPr>
              <a:t>W</a:t>
            </a:r>
            <a:r>
              <a:rPr lang="zh-CN" altLang="en-US">
                <a:solidFill>
                  <a:srgbClr val="FF0000"/>
                </a:solidFill>
              </a:rPr>
              <a:t>面、倾斜于</a:t>
            </a:r>
            <a:r>
              <a:rPr lang="en-US" altLang="zh-CN">
                <a:solidFill>
                  <a:srgbClr val="FF0000"/>
                </a:solidFill>
              </a:rPr>
              <a:t>V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H</a:t>
            </a:r>
            <a:r>
              <a:rPr lang="zh-CN" altLang="en-US">
                <a:solidFill>
                  <a:srgbClr val="FF0000"/>
                </a:solidFill>
              </a:rPr>
              <a:t>面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水平线</a:t>
            </a:r>
            <a:r>
              <a:rPr lang="en-US" altLang="zh-CN"/>
              <a:t>   </a:t>
            </a:r>
            <a:r>
              <a:rPr lang="zh-CN" altLang="en-US">
                <a:solidFill>
                  <a:srgbClr val="FF0000"/>
                </a:solidFill>
              </a:rPr>
              <a:t>平行于</a:t>
            </a:r>
            <a:r>
              <a:rPr lang="en-US" altLang="zh-CN">
                <a:solidFill>
                  <a:srgbClr val="FF0000"/>
                </a:solidFill>
              </a:rPr>
              <a:t>H</a:t>
            </a:r>
            <a:r>
              <a:rPr lang="zh-CN" altLang="en-US">
                <a:solidFill>
                  <a:srgbClr val="FF0000"/>
                </a:solidFill>
              </a:rPr>
              <a:t>面、倾斜于</a:t>
            </a:r>
            <a:r>
              <a:rPr lang="en-US" altLang="zh-CN">
                <a:solidFill>
                  <a:srgbClr val="FF0000"/>
                </a:solidFill>
              </a:rPr>
              <a:t>V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W</a:t>
            </a:r>
            <a:r>
              <a:rPr lang="zh-CN" altLang="en-US">
                <a:solidFill>
                  <a:srgbClr val="FF0000"/>
                </a:solidFill>
              </a:rPr>
              <a:t>面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6" name="左大括号 25"/>
          <p:cNvSpPr/>
          <p:nvPr>
            <p:custDataLst>
              <p:tags r:id="rId2"/>
            </p:custDataLst>
          </p:nvPr>
        </p:nvSpPr>
        <p:spPr>
          <a:xfrm>
            <a:off x="4356735" y="3519805"/>
            <a:ext cx="410845" cy="1353820"/>
          </a:xfrm>
          <a:prstGeom prst="leftBrace">
            <a:avLst>
              <a:gd name="adj1" fmla="val 25502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>
            <p:custDataLst>
              <p:tags r:id="rId3"/>
            </p:custDataLst>
          </p:nvPr>
        </p:nvSpPr>
        <p:spPr>
          <a:xfrm>
            <a:off x="4932045" y="3402330"/>
            <a:ext cx="3994785" cy="1622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正垂线</a:t>
            </a:r>
            <a:r>
              <a:rPr lang="en-US" altLang="zh-CN"/>
              <a:t>   </a:t>
            </a:r>
            <a:r>
              <a:rPr lang="zh-CN" altLang="en-US">
                <a:solidFill>
                  <a:srgbClr val="FF0000"/>
                </a:solidFill>
              </a:rPr>
              <a:t>垂直于</a:t>
            </a:r>
            <a:r>
              <a:rPr lang="en-US" altLang="zh-CN">
                <a:solidFill>
                  <a:srgbClr val="FF0000"/>
                </a:solidFill>
              </a:rPr>
              <a:t>V</a:t>
            </a:r>
            <a:r>
              <a:rPr lang="zh-CN" altLang="en-US">
                <a:solidFill>
                  <a:srgbClr val="FF0000"/>
                </a:solidFill>
              </a:rPr>
              <a:t>面、</a:t>
            </a:r>
            <a:r>
              <a:rPr lang="zh-CN" altLang="en-US">
                <a:solidFill>
                  <a:srgbClr val="FF0000"/>
                </a:solidFill>
              </a:rPr>
              <a:t>平行于</a:t>
            </a:r>
            <a:r>
              <a:rPr lang="en-US" altLang="zh-CN">
                <a:solidFill>
                  <a:srgbClr val="FF0000"/>
                </a:solidFill>
              </a:rPr>
              <a:t>H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W</a:t>
            </a:r>
            <a:r>
              <a:rPr lang="zh-CN" altLang="en-US">
                <a:solidFill>
                  <a:srgbClr val="FF0000"/>
                </a:solidFill>
              </a:rPr>
              <a:t>面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/>
              <a:t>侧垂线</a:t>
            </a:r>
            <a:r>
              <a:rPr lang="en-US" altLang="zh-CN"/>
              <a:t>   </a:t>
            </a:r>
            <a:r>
              <a:rPr lang="zh-CN" altLang="en-US">
                <a:solidFill>
                  <a:srgbClr val="FF0000"/>
                </a:solidFill>
              </a:rPr>
              <a:t>垂直于</a:t>
            </a:r>
            <a:r>
              <a:rPr lang="en-US" altLang="zh-CN">
                <a:solidFill>
                  <a:srgbClr val="FF0000"/>
                </a:solidFill>
              </a:rPr>
              <a:t>W</a:t>
            </a:r>
            <a:r>
              <a:rPr lang="zh-CN" altLang="en-US">
                <a:solidFill>
                  <a:srgbClr val="FF0000"/>
                </a:solidFill>
              </a:rPr>
              <a:t>面、</a:t>
            </a:r>
            <a:r>
              <a:rPr lang="zh-CN" altLang="en-US">
                <a:solidFill>
                  <a:srgbClr val="FF0000"/>
                </a:solidFill>
              </a:rPr>
              <a:t>平行于</a:t>
            </a:r>
            <a:r>
              <a:rPr lang="en-US" altLang="zh-CN">
                <a:solidFill>
                  <a:srgbClr val="FF0000"/>
                </a:solidFill>
              </a:rPr>
              <a:t>V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H</a:t>
            </a:r>
            <a:r>
              <a:rPr lang="zh-CN" altLang="en-US">
                <a:solidFill>
                  <a:srgbClr val="FF0000"/>
                </a:solidFill>
              </a:rPr>
              <a:t>面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铅垂线</a:t>
            </a:r>
            <a:r>
              <a:rPr lang="en-US" altLang="zh-CN"/>
              <a:t>   </a:t>
            </a:r>
            <a:r>
              <a:rPr lang="zh-CN" altLang="en-US">
                <a:solidFill>
                  <a:srgbClr val="FF0000"/>
                </a:solidFill>
              </a:rPr>
              <a:t>垂直于</a:t>
            </a:r>
            <a:r>
              <a:rPr lang="en-US" altLang="zh-CN">
                <a:solidFill>
                  <a:srgbClr val="FF0000"/>
                </a:solidFill>
              </a:rPr>
              <a:t>H</a:t>
            </a:r>
            <a:r>
              <a:rPr lang="zh-CN" altLang="en-US">
                <a:solidFill>
                  <a:srgbClr val="FF0000"/>
                </a:solidFill>
              </a:rPr>
              <a:t>面、</a:t>
            </a:r>
            <a:r>
              <a:rPr lang="zh-CN" altLang="en-US">
                <a:solidFill>
                  <a:srgbClr val="FF0000"/>
                </a:solidFill>
              </a:rPr>
              <a:t>平行于</a:t>
            </a:r>
            <a:r>
              <a:rPr lang="en-US" altLang="zh-CN">
                <a:solidFill>
                  <a:srgbClr val="FF0000"/>
                </a:solidFill>
              </a:rPr>
              <a:t>V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W</a:t>
            </a:r>
            <a:r>
              <a:rPr lang="zh-CN" altLang="en-US">
                <a:solidFill>
                  <a:srgbClr val="FF0000"/>
                </a:solidFill>
              </a:rPr>
              <a:t>面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051685" y="1491615"/>
            <a:ext cx="47656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8800" b="1" u="sng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  <a:endParaRPr lang="zh-CN" altLang="en-US" sz="8800" b="1" u="sng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800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marL="0" lvl="1"/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2883535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一、直线投影的</a:t>
            </a:r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性质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9"/>
          <p:cNvSpPr txBox="1"/>
          <p:nvPr/>
        </p:nvSpPr>
        <p:spPr>
          <a:xfrm>
            <a:off x="899592" y="1111845"/>
            <a:ext cx="232693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直线的投影特性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8040" y="3897630"/>
            <a:ext cx="2606675" cy="9144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altLang="zh-CN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直线倾斜于投影面</a:t>
            </a:r>
            <a:endParaRPr lang="en-US" altLang="zh-CN" b="1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收缩性</a:t>
            </a:r>
            <a:endParaRPr lang="zh-CN" altLang="en-US" b="1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投影为直线但小于实长</a:t>
            </a:r>
            <a:endParaRPr lang="zh-CN" altLang="en-US" b="1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4128" y="1707653"/>
            <a:ext cx="2338281" cy="208823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49826" y="1743300"/>
            <a:ext cx="2338281" cy="201693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88107" y="1579813"/>
            <a:ext cx="2400307" cy="2203790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3434715" y="3940175"/>
            <a:ext cx="2781300" cy="8718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altLang="zh-CN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直线平行于投影面</a:t>
            </a:r>
            <a:endParaRPr lang="en-US" altLang="zh-CN" b="1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真实性</a:t>
            </a:r>
            <a:endParaRPr lang="zh-CN" altLang="en-US" b="1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投影反映直线的真实长度</a:t>
            </a:r>
            <a:endParaRPr lang="zh-CN" altLang="en-US" b="1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127115" y="3940175"/>
            <a:ext cx="2360295" cy="8718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zh-CN" altLang="en-US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直线垂直于投影面</a:t>
            </a:r>
            <a:endParaRPr lang="zh-CN" altLang="en-US" b="1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积聚性</a:t>
            </a:r>
            <a:endParaRPr lang="zh-CN" altLang="en-US" b="1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投影积聚为一点</a:t>
            </a:r>
            <a:endParaRPr lang="zh-CN" altLang="en-US" b="1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9487"/>
            <a:ext cx="9144000" cy="5124526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1890" y="664325"/>
            <a:ext cx="2351958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二、直线的</a:t>
            </a:r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分类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9"/>
          <p:cNvSpPr txBox="1"/>
          <p:nvPr/>
        </p:nvSpPr>
        <p:spPr>
          <a:xfrm>
            <a:off x="827584" y="1111845"/>
            <a:ext cx="439248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直线在三投影面体系中的投影特性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文本框 9"/>
          <p:cNvSpPr txBox="1"/>
          <p:nvPr/>
        </p:nvSpPr>
        <p:spPr>
          <a:xfrm>
            <a:off x="1035945" y="2531975"/>
            <a:ext cx="364810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空间直线相对于三投影面的位置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文本框 9"/>
          <p:cNvSpPr txBox="1"/>
          <p:nvPr/>
        </p:nvSpPr>
        <p:spPr>
          <a:xfrm>
            <a:off x="5404127" y="1923678"/>
            <a:ext cx="15441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一般位置直线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文本框 9"/>
          <p:cNvSpPr txBox="1"/>
          <p:nvPr/>
        </p:nvSpPr>
        <p:spPr>
          <a:xfrm>
            <a:off x="5404127" y="3106731"/>
            <a:ext cx="15441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投影面垂直线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文本框 9"/>
          <p:cNvSpPr txBox="1"/>
          <p:nvPr/>
        </p:nvSpPr>
        <p:spPr>
          <a:xfrm>
            <a:off x="5404127" y="2515205"/>
            <a:ext cx="15441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投影面平行线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014" y="2068438"/>
            <a:ext cx="400050" cy="129540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23" grpId="0"/>
      <p:bldP spid="19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3209925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三、一般位置直线的</a:t>
            </a:r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特征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9"/>
          <p:cNvSpPr txBox="1"/>
          <p:nvPr/>
        </p:nvSpPr>
        <p:spPr>
          <a:xfrm>
            <a:off x="827405" y="1111885"/>
            <a:ext cx="164973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 indent="0">
              <a:buFont typeface="Wingdings" panose="05000000000000000000" pitchFamily="2" charset="2"/>
              <a:buNone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一般位置直线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文本框 9"/>
          <p:cNvSpPr txBox="1"/>
          <p:nvPr/>
        </p:nvSpPr>
        <p:spPr>
          <a:xfrm>
            <a:off x="808922" y="4310975"/>
            <a:ext cx="464142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1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）在三个投影面上的投影均为倾斜直线；</a:t>
            </a:r>
            <a:endParaRPr lang="en-US" altLang="zh-CN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  <a:cs typeface="+mn-ea"/>
              <a:sym typeface="Arial" panose="020B0604020202020204" pitchFamily="34" charset="0"/>
            </a:endParaRPr>
          </a:p>
          <a:p>
            <a:pPr marL="0" lvl="1"/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2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）投影长度均小于实长。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2795270" y="1132205"/>
            <a:ext cx="4387215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这类直线对三个投影面都处于倾斜位置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23728" y="1648678"/>
            <a:ext cx="5309470" cy="2462827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2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图片 3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3424555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四、投影面平行线的</a:t>
            </a:r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特征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9"/>
          <p:cNvSpPr txBox="1"/>
          <p:nvPr/>
        </p:nvSpPr>
        <p:spPr>
          <a:xfrm>
            <a:off x="817245" y="1007110"/>
            <a:ext cx="194056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 indent="0">
              <a:buFont typeface="Wingdings" panose="05000000000000000000" pitchFamily="2" charset="2"/>
              <a:buNone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投影面平行线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817245" y="1564005"/>
            <a:ext cx="676656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这类直线只平行于一个投影面，而倾斜于另外两个投影面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2470" y="2067560"/>
            <a:ext cx="40303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投影面平行线有以下三种：</a:t>
            </a:r>
            <a:endParaRPr lang="zh-CN" alt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51840" y="2571750"/>
            <a:ext cx="69830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、正平线 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平行于V面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并且与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H面、W面倾斜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的直线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1840" y="3147695"/>
            <a:ext cx="62572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、水平线 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平行于H面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并且与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V面、W面倾斜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的直线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5650" y="3724275"/>
            <a:ext cx="58743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3、侧平线 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平行于W面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并且与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V面、H面倾斜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的直线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23" grpId="0"/>
      <p:bldP spid="17" grpId="0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图片 3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3424555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四、投影面平行线的</a:t>
            </a:r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特征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9"/>
          <p:cNvSpPr txBox="1"/>
          <p:nvPr/>
        </p:nvSpPr>
        <p:spPr>
          <a:xfrm>
            <a:off x="817239" y="1007031"/>
            <a:ext cx="439248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直线在三投影面体系中的投影特性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5178317" y="1007031"/>
            <a:ext cx="187220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投影面平行线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591649" y="1347614"/>
            <a:ext cx="8056016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12979" y="3219822"/>
            <a:ext cx="8049081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01176" y="1347614"/>
            <a:ext cx="10201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8647665" y="1347614"/>
            <a:ext cx="28791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591649" y="1707654"/>
            <a:ext cx="8070411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1066357" y="1347614"/>
            <a:ext cx="0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555187" y="1361768"/>
            <a:ext cx="630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名称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34309" y="1995686"/>
            <a:ext cx="3949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间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位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置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472691" y="1347614"/>
            <a:ext cx="1681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正平线 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6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∥ </a:t>
            </a:r>
            <a:r>
              <a:rPr lang="en-US" altLang="zh-CN" sz="16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V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面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064979" y="1357638"/>
            <a:ext cx="1681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水平线 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6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∥ </a:t>
            </a:r>
            <a:r>
              <a:rPr lang="en-US" altLang="zh-CN" sz="16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面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564948" y="1352003"/>
            <a:ext cx="19674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侧平线 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6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∥ </a:t>
            </a:r>
            <a:r>
              <a:rPr lang="en-US" altLang="zh-CN" sz="16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面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3586637" y="1347614"/>
            <a:ext cx="0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6101372" y="1347614"/>
            <a:ext cx="35552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612979" y="5020022"/>
            <a:ext cx="8063477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634309" y="3723878"/>
            <a:ext cx="369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投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1" name="图片 40"/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1" b="5196"/>
          <a:stretch>
            <a:fillRect/>
          </a:stretch>
        </p:blipFill>
        <p:spPr bwMode="auto">
          <a:xfrm>
            <a:off x="1353871" y="1760105"/>
            <a:ext cx="1656702" cy="1389236"/>
          </a:xfrm>
          <a:prstGeom prst="rect">
            <a:avLst/>
          </a:prstGeom>
          <a:ln>
            <a:noFill/>
          </a:ln>
        </p:spPr>
      </p:pic>
      <p:pic>
        <p:nvPicPr>
          <p:cNvPr id="42" name="图片 41"/>
          <p:cNvPicPr/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1" b="2467"/>
          <a:stretch>
            <a:fillRect/>
          </a:stretch>
        </p:blipFill>
        <p:spPr bwMode="auto">
          <a:xfrm>
            <a:off x="4113839" y="1786852"/>
            <a:ext cx="1584177" cy="1389236"/>
          </a:xfrm>
          <a:prstGeom prst="rect">
            <a:avLst/>
          </a:prstGeom>
          <a:ln>
            <a:noFill/>
          </a:ln>
        </p:spPr>
      </p:pic>
      <p:pic>
        <p:nvPicPr>
          <p:cNvPr id="43" name="图片 42"/>
          <p:cNvPicPr/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8" b="3406"/>
          <a:stretch>
            <a:fillRect/>
          </a:stretch>
        </p:blipFill>
        <p:spPr bwMode="auto">
          <a:xfrm>
            <a:off x="6610973" y="1785317"/>
            <a:ext cx="1556145" cy="1364024"/>
          </a:xfrm>
          <a:prstGeom prst="rect">
            <a:avLst/>
          </a:prstGeom>
          <a:ln>
            <a:noFill/>
          </a:ln>
        </p:spPr>
      </p:pic>
      <p:pic>
        <p:nvPicPr>
          <p:cNvPr id="44" name="图片 43"/>
          <p:cNvPicPr/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3" r="2502"/>
          <a:stretch>
            <a:fillRect/>
          </a:stretch>
        </p:blipFill>
        <p:spPr bwMode="auto">
          <a:xfrm>
            <a:off x="1420853" y="3298099"/>
            <a:ext cx="1859813" cy="1649915"/>
          </a:xfrm>
          <a:prstGeom prst="rect">
            <a:avLst/>
          </a:prstGeom>
          <a:ln>
            <a:noFill/>
          </a:ln>
        </p:spPr>
      </p:pic>
      <p:pic>
        <p:nvPicPr>
          <p:cNvPr id="45" name="图片 44"/>
          <p:cNvPicPr/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08" t="2560" r="2809" b="3737"/>
          <a:stretch>
            <a:fillRect/>
          </a:stretch>
        </p:blipFill>
        <p:spPr bwMode="auto">
          <a:xfrm>
            <a:off x="3944091" y="3288769"/>
            <a:ext cx="1879857" cy="1587237"/>
          </a:xfrm>
          <a:prstGeom prst="rect">
            <a:avLst/>
          </a:prstGeom>
          <a:ln>
            <a:noFill/>
          </a:ln>
        </p:spPr>
      </p:pic>
      <p:pic>
        <p:nvPicPr>
          <p:cNvPr id="46" name="图片 45"/>
          <p:cNvPicPr/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" t="2143" r="1979"/>
          <a:stretch>
            <a:fillRect/>
          </a:stretch>
        </p:blipFill>
        <p:spPr bwMode="auto">
          <a:xfrm>
            <a:off x="6491419" y="3296669"/>
            <a:ext cx="1770395" cy="1579337"/>
          </a:xfrm>
          <a:prstGeom prst="rect">
            <a:avLst/>
          </a:prstGeom>
          <a:ln>
            <a:noFill/>
          </a:ln>
        </p:spPr>
      </p:pic>
      <p:sp>
        <p:nvSpPr>
          <p:cNvPr id="49" name="线形标注 1 37"/>
          <p:cNvSpPr/>
          <p:nvPr/>
        </p:nvSpPr>
        <p:spPr>
          <a:xfrm>
            <a:off x="1308247" y="3461949"/>
            <a:ext cx="550198" cy="261929"/>
          </a:xfrm>
          <a:prstGeom prst="borderCallout1">
            <a:avLst>
              <a:gd name="adj1" fmla="val 100376"/>
              <a:gd name="adj2" fmla="val 98647"/>
              <a:gd name="adj3" fmla="val 124971"/>
              <a:gd name="adj4" fmla="val 13080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 长</a:t>
            </a:r>
            <a:endParaRPr lang="zh-CN" altLang="en-US" sz="1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线形标注 1 38"/>
          <p:cNvSpPr/>
          <p:nvPr/>
        </p:nvSpPr>
        <p:spPr>
          <a:xfrm>
            <a:off x="3902743" y="4614077"/>
            <a:ext cx="550198" cy="261929"/>
          </a:xfrm>
          <a:prstGeom prst="borderCallout1">
            <a:avLst>
              <a:gd name="adj1" fmla="val 3712"/>
              <a:gd name="adj2" fmla="val 99465"/>
              <a:gd name="adj3" fmla="val -42175"/>
              <a:gd name="adj4" fmla="val 118719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 长</a:t>
            </a:r>
            <a:endParaRPr lang="zh-CN" altLang="en-US" sz="1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线形标注 1 40"/>
          <p:cNvSpPr/>
          <p:nvPr/>
        </p:nvSpPr>
        <p:spPr>
          <a:xfrm>
            <a:off x="7947641" y="3443569"/>
            <a:ext cx="550198" cy="261929"/>
          </a:xfrm>
          <a:prstGeom prst="borderCallout1">
            <a:avLst>
              <a:gd name="adj1" fmla="val 100453"/>
              <a:gd name="adj2" fmla="val 716"/>
              <a:gd name="adj3" fmla="val 161718"/>
              <a:gd name="adj4" fmla="val -17894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 长</a:t>
            </a:r>
            <a:endParaRPr lang="zh-CN" altLang="en-US" sz="1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23" grpId="0"/>
      <p:bldP spid="17" grpId="0"/>
      <p:bldP spid="37" grpId="0"/>
      <p:bldP spid="49" grpId="0" bldLvl="0" animBg="1"/>
      <p:bldP spid="50" grpId="0" bldLvl="0" animBg="1"/>
      <p:bldP spid="51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800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marL="0" lvl="1"/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1890" y="664325"/>
            <a:ext cx="2351958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特点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9"/>
          <p:cNvSpPr txBox="1"/>
          <p:nvPr/>
        </p:nvSpPr>
        <p:spPr>
          <a:xfrm>
            <a:off x="852164" y="1057831"/>
            <a:ext cx="4392488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 indent="0">
              <a:buFont typeface="Wingdings" panose="05000000000000000000" pitchFamily="2" charset="2"/>
              <a:buNone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投影面</a:t>
            </a: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平行线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6" name="Text Box 22"/>
          <p:cNvSpPr txBox="1">
            <a:spLocks noChangeArrowheads="1"/>
          </p:cNvSpPr>
          <p:nvPr/>
        </p:nvSpPr>
        <p:spPr bwMode="auto">
          <a:xfrm>
            <a:off x="755650" y="4084320"/>
            <a:ext cx="727011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1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）</a:t>
            </a:r>
            <a:r>
              <a:rPr lang="zh-CN" altLang="en-U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在所平行的投影面上的投影为一段反映实长的斜线；</a:t>
            </a:r>
            <a:endParaRPr lang="en-US" altLang="zh-CN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（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2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+mn-ea"/>
                <a:sym typeface="Arial" panose="020B0604020202020204" pitchFamily="34" charset="0"/>
              </a:rPr>
              <a:t>）</a:t>
            </a:r>
            <a:r>
              <a:rPr lang="zh-CN" altLang="en-U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在其他两个投影面上的投影分别平行于相应的投影轴，长度缩短。</a:t>
            </a:r>
            <a:endParaRPr lang="zh-CN" altLang="en-US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1443990"/>
            <a:ext cx="8729980" cy="256222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23" grpId="0"/>
      <p:bldP spid="116" grpId="0" animBg="1"/>
      <p:bldP spid="11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图片 4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3448685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五、投影面垂直线的</a:t>
            </a:r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特征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9"/>
          <p:cNvSpPr txBox="1"/>
          <p:nvPr/>
        </p:nvSpPr>
        <p:spPr>
          <a:xfrm>
            <a:off x="852164" y="987346"/>
            <a:ext cx="4392488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投影面垂直线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852170" y="1491615"/>
            <a:ext cx="7547610" cy="3073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这类直线只垂直于一个投影面，而平行于另外两个投影面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2470" y="2571750"/>
            <a:ext cx="60242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、正垂线 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垂直于V面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并且与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H面、W面平行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的直线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2470" y="3147695"/>
            <a:ext cx="58908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、铅垂线 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垂直于H面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并且与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V面、W面平行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的直线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9610" y="3723640"/>
            <a:ext cx="59137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、侧垂线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垂直于W面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并且与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V面、H面平行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的直线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5650" y="1995805"/>
            <a:ext cx="5242560" cy="470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投影面垂直线有以下三种：</a:t>
            </a:r>
            <a:endParaRPr lang="zh-CN" alt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23" grpId="0"/>
      <p:bldP spid="17" grpId="0"/>
      <p:bldP spid="6" grpId="0"/>
      <p:bldP spid="6" grpId="1"/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图片 4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51435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35496" y="555526"/>
            <a:ext cx="9073008" cy="0"/>
          </a:xfrm>
          <a:prstGeom prst="line">
            <a:avLst/>
          </a:prstGeom>
          <a:ln w="19050">
            <a:solidFill>
              <a:srgbClr val="994907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378992" y="186538"/>
            <a:ext cx="261676" cy="261690"/>
          </a:xfrm>
          <a:prstGeom prst="ellipse">
            <a:avLst/>
          </a:prstGeom>
          <a:solidFill>
            <a:srgbClr val="994907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68900" y="253601"/>
            <a:ext cx="143536" cy="143544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270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30576" y="125318"/>
            <a:ext cx="4533512" cy="400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第二节</a:t>
            </a:r>
            <a:r>
              <a:rPr lang="en-US" altLang="zh-CN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zh-CN" altLang="en-US" sz="2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直线的投影</a:t>
            </a:r>
            <a:endParaRPr lang="zh-CN" altLang="en-US" sz="2600" b="1" spc="3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852170" y="664210"/>
            <a:ext cx="3448685" cy="338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五、投影面垂直线的</a:t>
            </a:r>
            <a:r>
              <a:rPr lang="zh-CN" altLang="en-US" sz="2200" dirty="0">
                <a:solidFill>
                  <a:srgbClr val="9949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特征</a:t>
            </a:r>
            <a:endParaRPr lang="zh-CN" altLang="en-US" sz="2200" dirty="0">
              <a:solidFill>
                <a:srgbClr val="9949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9"/>
          <p:cNvSpPr txBox="1"/>
          <p:nvPr/>
        </p:nvSpPr>
        <p:spPr>
          <a:xfrm>
            <a:off x="817239" y="1007031"/>
            <a:ext cx="439248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直线在三投影面体系中的投影特性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5178317" y="1007031"/>
            <a:ext cx="187220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/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投影面垂直线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591649" y="1347614"/>
            <a:ext cx="8056016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12979" y="3219822"/>
            <a:ext cx="8049081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01176" y="1347614"/>
            <a:ext cx="10201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8647665" y="1347614"/>
            <a:ext cx="28791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591649" y="1707654"/>
            <a:ext cx="8070411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1066357" y="1347614"/>
            <a:ext cx="0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555187" y="1361768"/>
            <a:ext cx="630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名称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34309" y="1995686"/>
            <a:ext cx="3949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间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位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置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472690" y="1347614"/>
            <a:ext cx="18559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正垂线 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⊥</a:t>
            </a:r>
            <a:r>
              <a:rPr lang="en-US" altLang="zh-CN" sz="16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V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面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923928" y="1357638"/>
            <a:ext cx="17839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铅垂线 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⊥</a:t>
            </a:r>
            <a:r>
              <a:rPr lang="en-US" altLang="zh-CN" sz="16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面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492940" y="1352003"/>
            <a:ext cx="19674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侧垂线 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⊥</a:t>
            </a:r>
            <a:r>
              <a:rPr lang="en-US" altLang="zh-CN" sz="16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面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3586637" y="1347614"/>
            <a:ext cx="0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6101372" y="1347614"/>
            <a:ext cx="35552" cy="367240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612979" y="5020022"/>
            <a:ext cx="8063477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634309" y="3723878"/>
            <a:ext cx="369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投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8" name="图片 3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5" b="5014"/>
          <a:stretch>
            <a:fillRect/>
          </a:stretch>
        </p:blipFill>
        <p:spPr>
          <a:xfrm>
            <a:off x="1459277" y="1750904"/>
            <a:ext cx="1728896" cy="1382694"/>
          </a:xfrm>
          <a:prstGeom prst="rect">
            <a:avLst/>
          </a:prstGeom>
        </p:spPr>
      </p:pic>
      <p:pic>
        <p:nvPicPr>
          <p:cNvPr id="39" name="图片 38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7" b="3919"/>
          <a:stretch>
            <a:fillRect/>
          </a:stretch>
        </p:blipFill>
        <p:spPr>
          <a:xfrm>
            <a:off x="3887652" y="1750904"/>
            <a:ext cx="1820800" cy="1398436"/>
          </a:xfrm>
          <a:prstGeom prst="rect">
            <a:avLst/>
          </a:prstGeom>
        </p:spPr>
      </p:pic>
      <p:pic>
        <p:nvPicPr>
          <p:cNvPr id="40" name="图片 39"/>
          <p:cNvPicPr/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3" b="4081"/>
          <a:stretch>
            <a:fillRect/>
          </a:stretch>
        </p:blipFill>
        <p:spPr>
          <a:xfrm>
            <a:off x="6487223" y="1745374"/>
            <a:ext cx="1731970" cy="1396172"/>
          </a:xfrm>
          <a:prstGeom prst="rect">
            <a:avLst/>
          </a:prstGeom>
        </p:spPr>
      </p:pic>
      <p:pic>
        <p:nvPicPr>
          <p:cNvPr id="47" name="图片 46"/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305" y="3288769"/>
            <a:ext cx="1769863" cy="1645026"/>
          </a:xfrm>
          <a:prstGeom prst="rect">
            <a:avLst/>
          </a:prstGeom>
        </p:spPr>
      </p:pic>
      <p:pic>
        <p:nvPicPr>
          <p:cNvPr id="48" name="图片 47"/>
          <p:cNvPicPr/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6" t="3871" r="3414" b="2771"/>
          <a:stretch>
            <a:fillRect/>
          </a:stretch>
        </p:blipFill>
        <p:spPr bwMode="auto">
          <a:xfrm>
            <a:off x="3911146" y="3305263"/>
            <a:ext cx="1861725" cy="1678246"/>
          </a:xfrm>
          <a:prstGeom prst="rect">
            <a:avLst/>
          </a:prstGeom>
          <a:ln>
            <a:noFill/>
          </a:ln>
        </p:spPr>
      </p:pic>
      <p:pic>
        <p:nvPicPr>
          <p:cNvPr id="52" name="图片 51"/>
          <p:cNvPicPr/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9"/>
          <a:stretch>
            <a:fillRect/>
          </a:stretch>
        </p:blipFill>
        <p:spPr bwMode="auto">
          <a:xfrm>
            <a:off x="6564659" y="3258834"/>
            <a:ext cx="1895773" cy="1737807"/>
          </a:xfrm>
          <a:prstGeom prst="rect">
            <a:avLst/>
          </a:prstGeom>
          <a:ln>
            <a:noFill/>
          </a:ln>
        </p:spPr>
      </p:pic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544">
        <p14:reveal/>
      </p:transition>
    </mc:Choice>
    <mc:Fallback>
      <p:transition spd="slow" advTm="15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23" grpId="0"/>
      <p:bldP spid="17" grpId="0"/>
      <p:bldP spid="37" grpId="0"/>
    </p:bldLst>
  </p:timing>
</p:sld>
</file>

<file path=ppt/tags/tag1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10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11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12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13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14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commondata" val="eyJoZGlkIjoiYjYzMzNmNzRmNTFlYWMyZjAxMTQ1ZWI0MDI5OWFkNmUifQ=="/>
</p:tagLst>
</file>

<file path=ppt/tags/tag2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3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4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5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6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7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8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ags/tag9.xml><?xml version="1.0" encoding="utf-8"?>
<p:tagLst xmlns:p="http://schemas.openxmlformats.org/presentationml/2006/main">
  <p:tag name="MH" val="20160830105659"/>
  <p:tag name="MH_LIBRARY" val="CONTENTS"/>
  <p:tag name="MH_AUTOCOLOR" val="TRUE"/>
  <p:tag name="MH_TYPE" val="CONTENTS"/>
  <p:tag name="ID" val="62676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A000120140530A34KPBG</Template>
  <TotalTime>0</TotalTime>
  <Words>1364</Words>
  <Application>WPS 演示</Application>
  <PresentationFormat>全屏显示(16:9)</PresentationFormat>
  <Paragraphs>286</Paragraphs>
  <Slides>17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仿宋</vt:lpstr>
      <vt:lpstr>Arial Unicode MS</vt:lpstr>
      <vt:lpstr>Calibri</vt:lpstr>
      <vt:lpstr>华文琥珀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孙簃</dc:creator>
  <cp:lastModifiedBy>26586</cp:lastModifiedBy>
  <cp:revision>249</cp:revision>
  <dcterms:created xsi:type="dcterms:W3CDTF">2017-12-30T11:05:00Z</dcterms:created>
  <dcterms:modified xsi:type="dcterms:W3CDTF">2023-12-13T11:07:37Z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3E674E7063D8419D9760EAF8F09F103B_12</vt:lpwstr>
  </property>
</Properties>
</file>