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3" r:id="rId3"/>
    <p:sldMasterId id="2147483685" r:id="rId4"/>
  </p:sldMasterIdLst>
  <p:notesMasterIdLst>
    <p:notesMasterId r:id="rId46"/>
  </p:notesMasterIdLst>
  <p:handoutMasterIdLst>
    <p:handoutMasterId r:id="rId47"/>
  </p:handoutMasterIdLst>
  <p:sldIdLst>
    <p:sldId id="256" r:id="rId5"/>
    <p:sldId id="346" r:id="rId6"/>
    <p:sldId id="347" r:id="rId7"/>
    <p:sldId id="329" r:id="rId8"/>
    <p:sldId id="348" r:id="rId9"/>
    <p:sldId id="358" r:id="rId10"/>
    <p:sldId id="326" r:id="rId11"/>
    <p:sldId id="328" r:id="rId12"/>
    <p:sldId id="327" r:id="rId13"/>
    <p:sldId id="334" r:id="rId14"/>
    <p:sldId id="336" r:id="rId15"/>
    <p:sldId id="337" r:id="rId16"/>
    <p:sldId id="338" r:id="rId17"/>
    <p:sldId id="369" r:id="rId18"/>
    <p:sldId id="370" r:id="rId19"/>
    <p:sldId id="371" r:id="rId20"/>
    <p:sldId id="341" r:id="rId21"/>
    <p:sldId id="343" r:id="rId22"/>
    <p:sldId id="342" r:id="rId23"/>
    <p:sldId id="330" r:id="rId24"/>
    <p:sldId id="359" r:id="rId25"/>
    <p:sldId id="349" r:id="rId26"/>
    <p:sldId id="350" r:id="rId27"/>
    <p:sldId id="351" r:id="rId28"/>
    <p:sldId id="352" r:id="rId29"/>
    <p:sldId id="353" r:id="rId30"/>
    <p:sldId id="354" r:id="rId31"/>
    <p:sldId id="355" r:id="rId32"/>
    <p:sldId id="356" r:id="rId33"/>
    <p:sldId id="357" r:id="rId34"/>
    <p:sldId id="360" r:id="rId35"/>
    <p:sldId id="361" r:id="rId36"/>
    <p:sldId id="362" r:id="rId37"/>
    <p:sldId id="363" r:id="rId38"/>
    <p:sldId id="364" r:id="rId39"/>
    <p:sldId id="365" r:id="rId40"/>
    <p:sldId id="366" r:id="rId41"/>
    <p:sldId id="395" r:id="rId42"/>
    <p:sldId id="396" r:id="rId43"/>
    <p:sldId id="367" r:id="rId44"/>
    <p:sldId id="368" r:id="rId45"/>
  </p:sldIdLst>
  <p:sldSz cx="9144000" cy="6858000" type="screen4x3"/>
  <p:notesSz cx="6858000" cy="9144000"/>
  <p:defaultTextStyle>
    <a:defPPr>
      <a:defRPr lang="en-US"/>
    </a:defPPr>
    <a:lvl1pPr marL="0" lvl="0" indent="0" algn="l"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1pPr>
    <a:lvl2pPr marL="457200" lvl="1"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2pPr>
    <a:lvl3pPr marL="914400" lvl="2"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3pPr>
    <a:lvl4pPr marL="1371600" lvl="3"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4pPr>
    <a:lvl5pPr marL="1828800" lvl="4"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5pPr>
    <a:lvl6pPr marL="2286000" lvl="5"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6pPr>
    <a:lvl7pPr marL="2743200" lvl="6"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7pPr>
    <a:lvl8pPr marL="3200400" lvl="7"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8pPr>
    <a:lvl9pPr marL="3657600" lvl="8"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00CC"/>
    <a:srgbClr val="CC66FF"/>
    <a:srgbClr val="CC3300"/>
    <a:srgbClr val="800000"/>
    <a:srgbClr val="66FF99"/>
    <a:srgbClr val="FF66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p:restoredTop sz="85000"/>
  </p:normalViewPr>
  <p:slideViewPr>
    <p:cSldViewPr showGuides="1">
      <p:cViewPr varScale="1">
        <p:scale>
          <a:sx n="96" d="100"/>
          <a:sy n="96" d="100"/>
        </p:scale>
        <p:origin x="-206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6" cy="72006"/>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148FAA41-C8B1-4FFD-A728-DD8EA1EE3C2B}" type="doc">
      <dgm:prSet loTypeId="urn:microsoft.com/office/officeart/2005/8/layout/list1#1" loCatId="list" qsTypeId="urn:microsoft.com/office/officeart/2005/8/quickstyle/simple1#1" qsCatId="simple" csTypeId="urn:microsoft.com/office/officeart/2005/8/colors/accent1_2#1" csCatId="accent1" phldr="1"/>
      <dgm:spPr/>
      <dgm:t>
        <a:bodyPr/>
        <a:lstStyle/>
        <a:p>
          <a:endParaRPr lang="zh-CN" altLang="en-US"/>
        </a:p>
      </dgm:t>
    </dgm:pt>
    <dgm:pt modelId="{0B03FFF2-3CB0-4988-842B-0292423BF064}">
      <dgm:prSet phldrT="[文本]" phldr="0" custT="0"/>
      <dgm:spPr/>
      <dgm:t>
        <a:bodyPr vert="horz" wrap="square"/>
        <a:lstStyle>
          <a:lvl1pPr algn="l">
            <a:defRPr sz="500"/>
          </a:lvl1pPr>
          <a:lvl2pPr marL="57150" indent="-57150" algn="l">
            <a:defRPr sz="300"/>
          </a:lvl2pPr>
          <a:lvl3pPr marL="114300" indent="-57150" algn="l">
            <a:defRPr sz="300"/>
          </a:lvl3pPr>
          <a:lvl4pPr marL="171450" indent="-57150" algn="l">
            <a:defRPr sz="300"/>
          </a:lvl4pPr>
          <a:lvl5pPr marL="228600" indent="-57150" algn="l">
            <a:defRPr sz="300"/>
          </a:lvl5pPr>
          <a:lvl6pPr marL="285750" indent="-57150" algn="l">
            <a:defRPr sz="300"/>
          </a:lvl6pPr>
          <a:lvl7pPr marL="342900" indent="-57150" algn="l">
            <a:defRPr sz="300"/>
          </a:lvl7pPr>
          <a:lvl8pPr marL="400050" indent="-57150" algn="l">
            <a:defRPr sz="300"/>
          </a:lvl8pPr>
          <a:lvl9pPr marL="457200" indent="-57150" algn="l">
            <a:defRPr sz="300"/>
          </a:lvl9pPr>
        </a:lstStyle>
        <a:p>
          <a:pPr>
            <a:lnSpc>
              <a:spcPct val="100000"/>
            </a:lnSpc>
            <a:spcBef>
              <a:spcPct val="0"/>
            </a:spcBef>
            <a:spcAft>
              <a:spcPct val="35000"/>
            </a:spcAft>
          </a:pPr>
          <a:r>
            <a:rPr lang="zh-CN" altLang="en-US" b="1" dirty="0" smtClean="0">
              <a:solidFill>
                <a:srgbClr val="CC3300"/>
              </a:solidFill>
              <a:ea typeface="黑体" panose="02010609060101010101" pitchFamily="2" charset="-122"/>
            </a:rPr>
            <a:t>任务</a:t>
          </a:r>
          <a:r>
            <a:rPr lang="en-US" altLang="zh-CN" b="1" dirty="0" smtClean="0">
              <a:solidFill>
                <a:srgbClr val="CC3300"/>
              </a:solidFill>
              <a:ea typeface="黑体" panose="02010609060101010101" pitchFamily="2" charset="-122"/>
            </a:rPr>
            <a:t>1  </a:t>
          </a:r>
          <a:r>
            <a:rPr lang="zh-CN" altLang="en-US" b="1" dirty="0" smtClean="0">
              <a:solidFill>
                <a:srgbClr val="CC3300"/>
              </a:solidFill>
              <a:ea typeface="黑体" panose="02010609060101010101" pitchFamily="2" charset="-122"/>
            </a:rPr>
            <a:t>认识整流电路</a:t>
          </a:r>
        </a:p>
      </dgm:t>
    </dgm:pt>
    <dgm:pt modelId="{C71C54B8-6C72-4CD6-A097-A2F1FC18890C}" type="parTrans" cxnId="{B89DEB40-37E7-4E12-82AA-A38D5B19E5F0}">
      <dgm:prSet/>
      <dgm:spPr/>
      <dgm:t>
        <a:bodyPr/>
        <a:lstStyle/>
        <a:p>
          <a:endParaRPr lang="zh-CN" altLang="en-US"/>
        </a:p>
      </dgm:t>
    </dgm:pt>
    <dgm:pt modelId="{1B814C69-978E-4E13-8E2B-4756C6D7BA02}" type="sibTrans" cxnId="{B89DEB40-37E7-4E12-82AA-A38D5B19E5F0}">
      <dgm:prSet/>
      <dgm:spPr/>
      <dgm:t>
        <a:bodyPr/>
        <a:lstStyle/>
        <a:p>
          <a:endParaRPr lang="zh-CN" altLang="en-US"/>
        </a:p>
      </dgm:t>
    </dgm:pt>
    <dgm:pt modelId="{B2500C54-FB27-41EC-A6C5-AD19AADF6D78}">
      <dgm:prSet phldrT="[文本]" phldr="0" custT="0"/>
      <dgm:spPr/>
      <dgm:t>
        <a:bodyPr vert="horz" wrap="square"/>
        <a:lstStyle>
          <a:lvl1pPr algn="l">
            <a:defRPr sz="500"/>
          </a:lvl1pPr>
          <a:lvl2pPr marL="57150" indent="-57150" algn="l">
            <a:defRPr sz="300"/>
          </a:lvl2pPr>
          <a:lvl3pPr marL="114300" indent="-57150" algn="l">
            <a:defRPr sz="300"/>
          </a:lvl3pPr>
          <a:lvl4pPr marL="171450" indent="-57150" algn="l">
            <a:defRPr sz="300"/>
          </a:lvl4pPr>
          <a:lvl5pPr marL="228600" indent="-57150" algn="l">
            <a:defRPr sz="300"/>
          </a:lvl5pPr>
          <a:lvl6pPr marL="285750" indent="-57150" algn="l">
            <a:defRPr sz="300"/>
          </a:lvl6pPr>
          <a:lvl7pPr marL="342900" indent="-57150" algn="l">
            <a:defRPr sz="300"/>
          </a:lvl7pPr>
          <a:lvl8pPr marL="400050" indent="-57150" algn="l">
            <a:defRPr sz="300"/>
          </a:lvl8pPr>
          <a:lvl9pPr marL="457200" indent="-57150" algn="l">
            <a:defRPr sz="300"/>
          </a:lvl9pPr>
        </a:lstStyle>
        <a:p>
          <a:pPr>
            <a:lnSpc>
              <a:spcPct val="100000"/>
            </a:lnSpc>
            <a:spcBef>
              <a:spcPct val="0"/>
            </a:spcBef>
            <a:spcAft>
              <a:spcPct val="35000"/>
            </a:spcAft>
          </a:pPr>
          <a:r>
            <a:rPr lang="zh-CN" altLang="en-US" b="1" dirty="0" smtClean="0">
              <a:solidFill>
                <a:srgbClr val="CC3300"/>
              </a:solidFill>
              <a:ea typeface="黑体" panose="02010609060101010101" pitchFamily="2" charset="-122"/>
            </a:rPr>
            <a:t>任务</a:t>
          </a:r>
          <a:r>
            <a:rPr lang="en-US" altLang="zh-CN" b="1" dirty="0" smtClean="0">
              <a:solidFill>
                <a:srgbClr val="CC3300"/>
              </a:solidFill>
              <a:ea typeface="黑体" panose="02010609060101010101" pitchFamily="2" charset="-122"/>
            </a:rPr>
            <a:t>2  </a:t>
          </a:r>
          <a:r>
            <a:rPr lang="zh-CN" altLang="en-US" b="1" dirty="0" smtClean="0">
              <a:solidFill>
                <a:srgbClr val="CC3300"/>
              </a:solidFill>
              <a:ea typeface="黑体" panose="02010609060101010101" pitchFamily="2" charset="-122"/>
            </a:rPr>
            <a:t>认识滤波电路</a:t>
          </a:r>
        </a:p>
      </dgm:t>
    </dgm:pt>
    <dgm:pt modelId="{4943FCF5-8894-4B23-8B33-E425E9C904E0}" type="parTrans" cxnId="{4D94D006-CC79-485D-A9E0-37D8E767A6E4}">
      <dgm:prSet/>
      <dgm:spPr/>
      <dgm:t>
        <a:bodyPr/>
        <a:lstStyle/>
        <a:p>
          <a:endParaRPr lang="zh-CN" altLang="en-US"/>
        </a:p>
      </dgm:t>
    </dgm:pt>
    <dgm:pt modelId="{6929033F-C04E-4836-A53C-99205A8A9900}" type="sibTrans" cxnId="{4D94D006-CC79-485D-A9E0-37D8E767A6E4}">
      <dgm:prSet/>
      <dgm:spPr/>
      <dgm:t>
        <a:bodyPr/>
        <a:lstStyle/>
        <a:p>
          <a:endParaRPr lang="zh-CN" altLang="en-US"/>
        </a:p>
      </dgm:t>
    </dgm:pt>
    <dgm:pt modelId="{5E6CA781-08A5-474C-8D45-9EEF387A4AE9}">
      <dgm:prSet phldrT="[文本]" phldr="0" custT="0"/>
      <dgm:spPr/>
      <dgm:t>
        <a:bodyPr vert="horz" wrap="square"/>
        <a:lstStyle>
          <a:lvl1pPr algn="l">
            <a:defRPr sz="500"/>
          </a:lvl1pPr>
          <a:lvl2pPr marL="57150" indent="-57150" algn="l">
            <a:defRPr sz="300"/>
          </a:lvl2pPr>
          <a:lvl3pPr marL="114300" indent="-57150" algn="l">
            <a:defRPr sz="300"/>
          </a:lvl3pPr>
          <a:lvl4pPr marL="171450" indent="-57150" algn="l">
            <a:defRPr sz="300"/>
          </a:lvl4pPr>
          <a:lvl5pPr marL="228600" indent="-57150" algn="l">
            <a:defRPr sz="300"/>
          </a:lvl5pPr>
          <a:lvl6pPr marL="285750" indent="-57150" algn="l">
            <a:defRPr sz="300"/>
          </a:lvl6pPr>
          <a:lvl7pPr marL="342900" indent="-57150" algn="l">
            <a:defRPr sz="300"/>
          </a:lvl7pPr>
          <a:lvl8pPr marL="400050" indent="-57150" algn="l">
            <a:defRPr sz="300"/>
          </a:lvl8pPr>
          <a:lvl9pPr marL="457200" indent="-57150" algn="l">
            <a:defRPr sz="300"/>
          </a:lvl9pPr>
        </a:lstStyle>
        <a:p>
          <a:pPr>
            <a:lnSpc>
              <a:spcPct val="100000"/>
            </a:lnSpc>
            <a:spcBef>
              <a:spcPct val="0"/>
            </a:spcBef>
            <a:spcAft>
              <a:spcPct val="35000"/>
            </a:spcAft>
          </a:pPr>
          <a:r>
            <a:rPr lang="zh-CN" altLang="en-US" b="1" dirty="0" smtClean="0">
              <a:solidFill>
                <a:srgbClr val="CC3300"/>
              </a:solidFill>
              <a:ea typeface="黑体" panose="02010609060101010101" pitchFamily="2" charset="-122"/>
            </a:rPr>
            <a:t>任务</a:t>
          </a:r>
          <a:r>
            <a:rPr lang="en-US" altLang="zh-CN" b="1" dirty="0" smtClean="0">
              <a:solidFill>
                <a:srgbClr val="CC3300"/>
              </a:solidFill>
              <a:ea typeface="黑体" panose="02010609060101010101" pitchFamily="2" charset="-122"/>
            </a:rPr>
            <a:t>3  </a:t>
          </a:r>
          <a:r>
            <a:rPr lang="zh-CN" altLang="en-US" b="1" dirty="0" smtClean="0">
              <a:solidFill>
                <a:srgbClr val="CC3300"/>
              </a:solidFill>
              <a:ea typeface="黑体" panose="02010609060101010101" pitchFamily="2" charset="-122"/>
            </a:rPr>
            <a:t>认识稳压电路</a:t>
          </a:r>
        </a:p>
      </dgm:t>
    </dgm:pt>
    <dgm:pt modelId="{2420B3E7-65CD-47BE-A22B-E71DA7501D15}" type="parTrans" cxnId="{9FF4FA36-9CAE-49DA-97AE-48FDCE040A9C}">
      <dgm:prSet/>
      <dgm:spPr/>
      <dgm:t>
        <a:bodyPr/>
        <a:lstStyle/>
        <a:p>
          <a:endParaRPr lang="zh-CN" altLang="en-US"/>
        </a:p>
      </dgm:t>
    </dgm:pt>
    <dgm:pt modelId="{F7226C74-680B-43E6-8105-D607E04F70EF}" type="sibTrans" cxnId="{9FF4FA36-9CAE-49DA-97AE-48FDCE040A9C}">
      <dgm:prSet/>
      <dgm:spPr/>
      <dgm:t>
        <a:bodyPr/>
        <a:lstStyle/>
        <a:p>
          <a:endParaRPr lang="zh-CN" altLang="en-US"/>
        </a:p>
      </dgm:t>
    </dgm:pt>
    <dgm:pt modelId="{297ED6D9-BA30-4287-B4A3-CC52CA458E19}" type="pres">
      <dgm:prSet presAssocID="{148FAA41-C8B1-4FFD-A728-DD8EA1EE3C2B}" presName="linear" presStyleCnt="0">
        <dgm:presLayoutVars>
          <dgm:dir/>
          <dgm:animLvl val="lvl"/>
          <dgm:resizeHandles val="exact"/>
        </dgm:presLayoutVars>
      </dgm:prSet>
      <dgm:spPr/>
      <dgm:t>
        <a:bodyPr/>
        <a:lstStyle/>
        <a:p>
          <a:endParaRPr lang="zh-CN" altLang="en-US"/>
        </a:p>
      </dgm:t>
    </dgm:pt>
    <dgm:pt modelId="{08D9572C-1E61-40D8-BDEF-EF87CF37F3A1}" type="pres">
      <dgm:prSet presAssocID="{0B03FFF2-3CB0-4988-842B-0292423BF064}" presName="parentLin" presStyleCnt="0"/>
      <dgm:spPr/>
    </dgm:pt>
    <dgm:pt modelId="{7F6F156B-7AEE-4530-B581-51F49668F4DA}" type="pres">
      <dgm:prSet presAssocID="{0B03FFF2-3CB0-4988-842B-0292423BF064}" presName="parentLeftMargin" presStyleLbl="node1" presStyleIdx="0" presStyleCnt="3"/>
      <dgm:spPr/>
      <dgm:t>
        <a:bodyPr/>
        <a:lstStyle/>
        <a:p>
          <a:endParaRPr lang="zh-CN" altLang="en-US"/>
        </a:p>
      </dgm:t>
    </dgm:pt>
    <dgm:pt modelId="{974BCA50-5535-42ED-AF5F-08858F429CC8}" type="pres">
      <dgm:prSet presAssocID="{0B03FFF2-3CB0-4988-842B-0292423BF064}" presName="parentText" presStyleLbl="node1" presStyleIdx="0" presStyleCnt="3">
        <dgm:presLayoutVars>
          <dgm:chMax val="0"/>
          <dgm:bulletEnabled val="1"/>
        </dgm:presLayoutVars>
      </dgm:prSet>
      <dgm:spPr/>
      <dgm:t>
        <a:bodyPr/>
        <a:lstStyle/>
        <a:p>
          <a:endParaRPr lang="zh-CN" altLang="en-US"/>
        </a:p>
      </dgm:t>
    </dgm:pt>
    <dgm:pt modelId="{0D87B174-8AFE-4B92-925E-C11034D4E726}" type="pres">
      <dgm:prSet presAssocID="{0B03FFF2-3CB0-4988-842B-0292423BF064}" presName="negativeSpace" presStyleCnt="0"/>
      <dgm:spPr/>
    </dgm:pt>
    <dgm:pt modelId="{D1C06DAA-FCB4-4EFF-9778-983FFC61F610}" type="pres">
      <dgm:prSet presAssocID="{0B03FFF2-3CB0-4988-842B-0292423BF064}" presName="childText" presStyleLbl="conFgAcc1" presStyleIdx="0" presStyleCnt="3">
        <dgm:presLayoutVars>
          <dgm:bulletEnabled val="1"/>
        </dgm:presLayoutVars>
      </dgm:prSet>
      <dgm:spPr/>
    </dgm:pt>
    <dgm:pt modelId="{B232001F-73BD-4286-9B06-ADDD74F14F47}" type="pres">
      <dgm:prSet presAssocID="{1B814C69-978E-4E13-8E2B-4756C6D7BA02}" presName="spaceBetweenRectangles" presStyleCnt="0"/>
      <dgm:spPr/>
    </dgm:pt>
    <dgm:pt modelId="{6A2053EC-8217-40F0-B593-FE70752EA97B}" type="pres">
      <dgm:prSet presAssocID="{B2500C54-FB27-41EC-A6C5-AD19AADF6D78}" presName="parentLin" presStyleCnt="0"/>
      <dgm:spPr/>
    </dgm:pt>
    <dgm:pt modelId="{7FB8B8A5-1530-4B8E-92D7-185DBEDBC6E6}" type="pres">
      <dgm:prSet presAssocID="{B2500C54-FB27-41EC-A6C5-AD19AADF6D78}" presName="parentLeftMargin" presStyleLbl="node1" presStyleIdx="0" presStyleCnt="3"/>
      <dgm:spPr/>
      <dgm:t>
        <a:bodyPr/>
        <a:lstStyle/>
        <a:p>
          <a:endParaRPr lang="zh-CN" altLang="en-US"/>
        </a:p>
      </dgm:t>
    </dgm:pt>
    <dgm:pt modelId="{7A591C53-C159-4444-89E4-29F783830ABF}" type="pres">
      <dgm:prSet presAssocID="{B2500C54-FB27-41EC-A6C5-AD19AADF6D78}" presName="parentText" presStyleLbl="node1" presStyleIdx="1" presStyleCnt="3">
        <dgm:presLayoutVars>
          <dgm:chMax val="0"/>
          <dgm:bulletEnabled val="1"/>
        </dgm:presLayoutVars>
      </dgm:prSet>
      <dgm:spPr/>
      <dgm:t>
        <a:bodyPr/>
        <a:lstStyle/>
        <a:p>
          <a:endParaRPr lang="zh-CN" altLang="en-US"/>
        </a:p>
      </dgm:t>
    </dgm:pt>
    <dgm:pt modelId="{E95426C0-9465-4375-9F42-B37427B448FC}" type="pres">
      <dgm:prSet presAssocID="{B2500C54-FB27-41EC-A6C5-AD19AADF6D78}" presName="negativeSpace" presStyleCnt="0"/>
      <dgm:spPr/>
    </dgm:pt>
    <dgm:pt modelId="{EDB5E665-9177-4C34-B02B-F3FD09F4377C}" type="pres">
      <dgm:prSet presAssocID="{B2500C54-FB27-41EC-A6C5-AD19AADF6D78}" presName="childText" presStyleLbl="conFgAcc1" presStyleIdx="1" presStyleCnt="3">
        <dgm:presLayoutVars>
          <dgm:bulletEnabled val="1"/>
        </dgm:presLayoutVars>
      </dgm:prSet>
      <dgm:spPr/>
    </dgm:pt>
    <dgm:pt modelId="{3EC30DB5-87E1-4F48-9B13-851D145A6820}" type="pres">
      <dgm:prSet presAssocID="{6929033F-C04E-4836-A53C-99205A8A9900}" presName="spaceBetweenRectangles" presStyleCnt="0"/>
      <dgm:spPr/>
    </dgm:pt>
    <dgm:pt modelId="{F9F1864F-4FED-4975-842A-CD6E5E77AB39}" type="pres">
      <dgm:prSet presAssocID="{5E6CA781-08A5-474C-8D45-9EEF387A4AE9}" presName="parentLin" presStyleCnt="0"/>
      <dgm:spPr/>
    </dgm:pt>
    <dgm:pt modelId="{314E344B-5587-4B90-A885-6899C905C5EE}" type="pres">
      <dgm:prSet presAssocID="{5E6CA781-08A5-474C-8D45-9EEF387A4AE9}" presName="parentLeftMargin" presStyleLbl="node1" presStyleIdx="1" presStyleCnt="3"/>
      <dgm:spPr/>
      <dgm:t>
        <a:bodyPr/>
        <a:lstStyle/>
        <a:p>
          <a:endParaRPr lang="zh-CN" altLang="en-US"/>
        </a:p>
      </dgm:t>
    </dgm:pt>
    <dgm:pt modelId="{4BD00953-3D9A-4029-9739-6E4F10505E39}" type="pres">
      <dgm:prSet presAssocID="{5E6CA781-08A5-474C-8D45-9EEF387A4AE9}" presName="parentText" presStyleLbl="node1" presStyleIdx="2" presStyleCnt="3">
        <dgm:presLayoutVars>
          <dgm:chMax val="0"/>
          <dgm:bulletEnabled val="1"/>
        </dgm:presLayoutVars>
      </dgm:prSet>
      <dgm:spPr/>
      <dgm:t>
        <a:bodyPr/>
        <a:lstStyle/>
        <a:p>
          <a:endParaRPr lang="zh-CN" altLang="en-US"/>
        </a:p>
      </dgm:t>
    </dgm:pt>
    <dgm:pt modelId="{6284F6EE-8F93-4BB5-BC13-CFB9BB1CC2A1}" type="pres">
      <dgm:prSet presAssocID="{5E6CA781-08A5-474C-8D45-9EEF387A4AE9}" presName="negativeSpace" presStyleCnt="0"/>
      <dgm:spPr/>
    </dgm:pt>
    <dgm:pt modelId="{30F0BCAD-37DB-4C6D-8AAA-84A2E1BAE165}" type="pres">
      <dgm:prSet presAssocID="{5E6CA781-08A5-474C-8D45-9EEF387A4AE9}" presName="childText" presStyleLbl="conFgAcc1" presStyleIdx="2" presStyleCnt="3">
        <dgm:presLayoutVars>
          <dgm:bulletEnabled val="1"/>
        </dgm:presLayoutVars>
      </dgm:prSet>
      <dgm:spPr/>
    </dgm:pt>
  </dgm:ptLst>
  <dgm:cxnLst>
    <dgm:cxn modelId="{9D0BB8F8-DAA4-42CC-B785-0B98FF17225B}" type="presOf" srcId="{B2500C54-FB27-41EC-A6C5-AD19AADF6D78}" destId="{7A591C53-C159-4444-89E4-29F783830ABF}" srcOrd="1" destOrd="0" presId="urn:microsoft.com/office/officeart/2005/8/layout/list1#1"/>
    <dgm:cxn modelId="{AA7E8531-743C-4DA8-96BF-16483BA2CCED}" type="presOf" srcId="{B2500C54-FB27-41EC-A6C5-AD19AADF6D78}" destId="{7FB8B8A5-1530-4B8E-92D7-185DBEDBC6E6}" srcOrd="0" destOrd="0" presId="urn:microsoft.com/office/officeart/2005/8/layout/list1#1"/>
    <dgm:cxn modelId="{1D03FAD4-39B0-4672-9287-CE3D789F1934}" type="presOf" srcId="{0B03FFF2-3CB0-4988-842B-0292423BF064}" destId="{974BCA50-5535-42ED-AF5F-08858F429CC8}" srcOrd="1" destOrd="0" presId="urn:microsoft.com/office/officeart/2005/8/layout/list1#1"/>
    <dgm:cxn modelId="{B1B0DEDE-F5A5-42D6-89B6-909B3DF30564}" type="presOf" srcId="{0B03FFF2-3CB0-4988-842B-0292423BF064}" destId="{7F6F156B-7AEE-4530-B581-51F49668F4DA}" srcOrd="0" destOrd="0" presId="urn:microsoft.com/office/officeart/2005/8/layout/list1#1"/>
    <dgm:cxn modelId="{13FDF51E-5094-4B2F-90AB-8F45B610A28B}" type="presOf" srcId="{148FAA41-C8B1-4FFD-A728-DD8EA1EE3C2B}" destId="{297ED6D9-BA30-4287-B4A3-CC52CA458E19}" srcOrd="0" destOrd="0" presId="urn:microsoft.com/office/officeart/2005/8/layout/list1#1"/>
    <dgm:cxn modelId="{F210FD29-4EC0-44C2-9873-A1E82DBAB6CE}" type="presOf" srcId="{5E6CA781-08A5-474C-8D45-9EEF387A4AE9}" destId="{4BD00953-3D9A-4029-9739-6E4F10505E39}" srcOrd="1" destOrd="0" presId="urn:microsoft.com/office/officeart/2005/8/layout/list1#1"/>
    <dgm:cxn modelId="{9FF4FA36-9CAE-49DA-97AE-48FDCE040A9C}" srcId="{148FAA41-C8B1-4FFD-A728-DD8EA1EE3C2B}" destId="{5E6CA781-08A5-474C-8D45-9EEF387A4AE9}" srcOrd="2" destOrd="0" parTransId="{2420B3E7-65CD-47BE-A22B-E71DA7501D15}" sibTransId="{F7226C74-680B-43E6-8105-D607E04F70EF}"/>
    <dgm:cxn modelId="{B20F8C30-C032-4DCC-AD5E-B3D9C745899F}" type="presOf" srcId="{5E6CA781-08A5-474C-8D45-9EEF387A4AE9}" destId="{314E344B-5587-4B90-A885-6899C905C5EE}" srcOrd="0" destOrd="0" presId="urn:microsoft.com/office/officeart/2005/8/layout/list1#1"/>
    <dgm:cxn modelId="{4D94D006-CC79-485D-A9E0-37D8E767A6E4}" srcId="{148FAA41-C8B1-4FFD-A728-DD8EA1EE3C2B}" destId="{B2500C54-FB27-41EC-A6C5-AD19AADF6D78}" srcOrd="1" destOrd="0" parTransId="{4943FCF5-8894-4B23-8B33-E425E9C904E0}" sibTransId="{6929033F-C04E-4836-A53C-99205A8A9900}"/>
    <dgm:cxn modelId="{B89DEB40-37E7-4E12-82AA-A38D5B19E5F0}" srcId="{148FAA41-C8B1-4FFD-A728-DD8EA1EE3C2B}" destId="{0B03FFF2-3CB0-4988-842B-0292423BF064}" srcOrd="0" destOrd="0" parTransId="{C71C54B8-6C72-4CD6-A097-A2F1FC18890C}" sibTransId="{1B814C69-978E-4E13-8E2B-4756C6D7BA02}"/>
    <dgm:cxn modelId="{ABFC9F37-89EC-46C8-A16A-FE2F26803BB9}" type="presParOf" srcId="{297ED6D9-BA30-4287-B4A3-CC52CA458E19}" destId="{08D9572C-1E61-40D8-BDEF-EF87CF37F3A1}" srcOrd="0" destOrd="0" presId="urn:microsoft.com/office/officeart/2005/8/layout/list1#1"/>
    <dgm:cxn modelId="{9933ED19-350F-46B6-B2B5-BAF77183859B}" type="presParOf" srcId="{08D9572C-1E61-40D8-BDEF-EF87CF37F3A1}" destId="{7F6F156B-7AEE-4530-B581-51F49668F4DA}" srcOrd="0" destOrd="0" presId="urn:microsoft.com/office/officeart/2005/8/layout/list1#1"/>
    <dgm:cxn modelId="{4DD90155-88A6-4222-9466-32F654AE69C9}" type="presParOf" srcId="{08D9572C-1E61-40D8-BDEF-EF87CF37F3A1}" destId="{974BCA50-5535-42ED-AF5F-08858F429CC8}" srcOrd="1" destOrd="0" presId="urn:microsoft.com/office/officeart/2005/8/layout/list1#1"/>
    <dgm:cxn modelId="{927BF15B-23AA-4028-90CB-A0658169BF57}" type="presParOf" srcId="{297ED6D9-BA30-4287-B4A3-CC52CA458E19}" destId="{0D87B174-8AFE-4B92-925E-C11034D4E726}" srcOrd="1" destOrd="0" presId="urn:microsoft.com/office/officeart/2005/8/layout/list1#1"/>
    <dgm:cxn modelId="{4373A500-6477-4F07-A859-ADFE3AE811AF}" type="presParOf" srcId="{297ED6D9-BA30-4287-B4A3-CC52CA458E19}" destId="{D1C06DAA-FCB4-4EFF-9778-983FFC61F610}" srcOrd="2" destOrd="0" presId="urn:microsoft.com/office/officeart/2005/8/layout/list1#1"/>
    <dgm:cxn modelId="{C368A637-19CB-4283-A994-7A8D9B4367F4}" type="presParOf" srcId="{297ED6D9-BA30-4287-B4A3-CC52CA458E19}" destId="{B232001F-73BD-4286-9B06-ADDD74F14F47}" srcOrd="3" destOrd="0" presId="urn:microsoft.com/office/officeart/2005/8/layout/list1#1"/>
    <dgm:cxn modelId="{74B313C8-F040-4F37-8958-AB51019C4009}" type="presParOf" srcId="{297ED6D9-BA30-4287-B4A3-CC52CA458E19}" destId="{6A2053EC-8217-40F0-B593-FE70752EA97B}" srcOrd="4" destOrd="0" presId="urn:microsoft.com/office/officeart/2005/8/layout/list1#1"/>
    <dgm:cxn modelId="{092B5A4B-EC7B-4DF3-AD12-1BC97F9C0C1F}" type="presParOf" srcId="{6A2053EC-8217-40F0-B593-FE70752EA97B}" destId="{7FB8B8A5-1530-4B8E-92D7-185DBEDBC6E6}" srcOrd="0" destOrd="0" presId="urn:microsoft.com/office/officeart/2005/8/layout/list1#1"/>
    <dgm:cxn modelId="{62CB551E-E789-4563-B4EE-D3FC5306D71F}" type="presParOf" srcId="{6A2053EC-8217-40F0-B593-FE70752EA97B}" destId="{7A591C53-C159-4444-89E4-29F783830ABF}" srcOrd="1" destOrd="0" presId="urn:microsoft.com/office/officeart/2005/8/layout/list1#1"/>
    <dgm:cxn modelId="{302C16EF-C26A-453D-944A-7B7F36B5E883}" type="presParOf" srcId="{297ED6D9-BA30-4287-B4A3-CC52CA458E19}" destId="{E95426C0-9465-4375-9F42-B37427B448FC}" srcOrd="5" destOrd="0" presId="urn:microsoft.com/office/officeart/2005/8/layout/list1#1"/>
    <dgm:cxn modelId="{4217EC25-821A-4453-89AE-D6B15AA3F396}" type="presParOf" srcId="{297ED6D9-BA30-4287-B4A3-CC52CA458E19}" destId="{EDB5E665-9177-4C34-B02B-F3FD09F4377C}" srcOrd="6" destOrd="0" presId="urn:microsoft.com/office/officeart/2005/8/layout/list1#1"/>
    <dgm:cxn modelId="{AD7C7B88-09ED-40EC-9FBD-70915900DA2F}" type="presParOf" srcId="{297ED6D9-BA30-4287-B4A3-CC52CA458E19}" destId="{3EC30DB5-87E1-4F48-9B13-851D145A6820}" srcOrd="7" destOrd="0" presId="urn:microsoft.com/office/officeart/2005/8/layout/list1#1"/>
    <dgm:cxn modelId="{CA0C19AC-1AB9-460B-8189-00409DDB62FE}" type="presParOf" srcId="{297ED6D9-BA30-4287-B4A3-CC52CA458E19}" destId="{F9F1864F-4FED-4975-842A-CD6E5E77AB39}" srcOrd="8" destOrd="0" presId="urn:microsoft.com/office/officeart/2005/8/layout/list1#1"/>
    <dgm:cxn modelId="{D63D698E-BBB7-4B77-913A-E1736A214875}" type="presParOf" srcId="{F9F1864F-4FED-4975-842A-CD6E5E77AB39}" destId="{314E344B-5587-4B90-A885-6899C905C5EE}" srcOrd="0" destOrd="0" presId="urn:microsoft.com/office/officeart/2005/8/layout/list1#1"/>
    <dgm:cxn modelId="{931C15C5-A6C7-4774-A050-76FBC2DEF206}" type="presParOf" srcId="{F9F1864F-4FED-4975-842A-CD6E5E77AB39}" destId="{4BD00953-3D9A-4029-9739-6E4F10505E39}" srcOrd="1" destOrd="0" presId="urn:microsoft.com/office/officeart/2005/8/layout/list1#1"/>
    <dgm:cxn modelId="{C6AE8902-F39A-4ADA-97AE-FFF017F051BE}" type="presParOf" srcId="{297ED6D9-BA30-4287-B4A3-CC52CA458E19}" destId="{6284F6EE-8F93-4BB5-BC13-CFB9BB1CC2A1}" srcOrd="9" destOrd="0" presId="urn:microsoft.com/office/officeart/2005/8/layout/list1#1"/>
    <dgm:cxn modelId="{035379A3-31FB-463C-AA6E-600F45E01CB5}" type="presParOf" srcId="{297ED6D9-BA30-4287-B4A3-CC52CA458E19}" destId="{30F0BCAD-37DB-4C6D-8AAA-84A2E1BAE165}" srcOrd="10" destOrd="0" presId="urn:microsoft.com/office/officeart/2005/8/layout/list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C06DAA-FCB4-4EFF-9778-983FFC61F610}">
      <dsp:nvSpPr>
        <dsp:cNvPr id="0" name=""/>
        <dsp:cNvSpPr/>
      </dsp:nvSpPr>
      <dsp:spPr>
        <a:xfrm>
          <a:off x="0" y="464019"/>
          <a:ext cx="5928995"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74BCA50-5535-42ED-AF5F-08858F429CC8}">
      <dsp:nvSpPr>
        <dsp:cNvPr id="0" name=""/>
        <dsp:cNvSpPr/>
      </dsp:nvSpPr>
      <dsp:spPr>
        <a:xfrm>
          <a:off x="296449" y="6459"/>
          <a:ext cx="4150296"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871" tIns="0" rIns="156871" bIns="0" numCol="1" spcCol="1270" anchor="ctr" anchorCtr="0">
          <a:noAutofit/>
        </a:bodyPr>
        <a:lstStyle/>
        <a:p>
          <a:pPr lvl="0" algn="l" defTabSz="1377950">
            <a:lnSpc>
              <a:spcPct val="100000"/>
            </a:lnSpc>
            <a:spcBef>
              <a:spcPct val="0"/>
            </a:spcBef>
            <a:spcAft>
              <a:spcPct val="35000"/>
            </a:spcAft>
          </a:pPr>
          <a:r>
            <a:rPr lang="zh-CN" altLang="en-US" sz="3100" b="1" kern="1200" dirty="0" smtClean="0">
              <a:solidFill>
                <a:srgbClr val="CC3300"/>
              </a:solidFill>
              <a:ea typeface="黑体" panose="02010609060101010101" pitchFamily="2" charset="-122"/>
            </a:rPr>
            <a:t>任务</a:t>
          </a:r>
          <a:r>
            <a:rPr lang="en-US" altLang="zh-CN" sz="3100" b="1" kern="1200" dirty="0" smtClean="0">
              <a:solidFill>
                <a:srgbClr val="CC3300"/>
              </a:solidFill>
              <a:ea typeface="黑体" panose="02010609060101010101" pitchFamily="2" charset="-122"/>
            </a:rPr>
            <a:t>1  </a:t>
          </a:r>
          <a:r>
            <a:rPr lang="zh-CN" altLang="en-US" sz="3100" b="1" kern="1200" dirty="0" smtClean="0">
              <a:solidFill>
                <a:srgbClr val="CC3300"/>
              </a:solidFill>
              <a:ea typeface="黑体" panose="02010609060101010101" pitchFamily="2" charset="-122"/>
            </a:rPr>
            <a:t>认识整流电路</a:t>
          </a:r>
        </a:p>
      </dsp:txBody>
      <dsp:txXfrm>
        <a:off x="341121" y="51131"/>
        <a:ext cx="4060952" cy="825776"/>
      </dsp:txXfrm>
    </dsp:sp>
    <dsp:sp modelId="{EDB5E665-9177-4C34-B02B-F3FD09F4377C}">
      <dsp:nvSpPr>
        <dsp:cNvPr id="0" name=""/>
        <dsp:cNvSpPr/>
      </dsp:nvSpPr>
      <dsp:spPr>
        <a:xfrm>
          <a:off x="0" y="1870179"/>
          <a:ext cx="5928995"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591C53-C159-4444-89E4-29F783830ABF}">
      <dsp:nvSpPr>
        <dsp:cNvPr id="0" name=""/>
        <dsp:cNvSpPr/>
      </dsp:nvSpPr>
      <dsp:spPr>
        <a:xfrm>
          <a:off x="296449" y="1412619"/>
          <a:ext cx="4150296"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871" tIns="0" rIns="156871" bIns="0" numCol="1" spcCol="1270" anchor="ctr" anchorCtr="0">
          <a:noAutofit/>
        </a:bodyPr>
        <a:lstStyle/>
        <a:p>
          <a:pPr lvl="0" algn="l" defTabSz="1377950">
            <a:lnSpc>
              <a:spcPct val="100000"/>
            </a:lnSpc>
            <a:spcBef>
              <a:spcPct val="0"/>
            </a:spcBef>
            <a:spcAft>
              <a:spcPct val="35000"/>
            </a:spcAft>
          </a:pPr>
          <a:r>
            <a:rPr lang="zh-CN" altLang="en-US" sz="3100" b="1" kern="1200" dirty="0" smtClean="0">
              <a:solidFill>
                <a:srgbClr val="CC3300"/>
              </a:solidFill>
              <a:ea typeface="黑体" panose="02010609060101010101" pitchFamily="2" charset="-122"/>
            </a:rPr>
            <a:t>任务</a:t>
          </a:r>
          <a:r>
            <a:rPr lang="en-US" altLang="zh-CN" sz="3100" b="1" kern="1200" dirty="0" smtClean="0">
              <a:solidFill>
                <a:srgbClr val="CC3300"/>
              </a:solidFill>
              <a:ea typeface="黑体" panose="02010609060101010101" pitchFamily="2" charset="-122"/>
            </a:rPr>
            <a:t>2  </a:t>
          </a:r>
          <a:r>
            <a:rPr lang="zh-CN" altLang="en-US" sz="3100" b="1" kern="1200" dirty="0" smtClean="0">
              <a:solidFill>
                <a:srgbClr val="CC3300"/>
              </a:solidFill>
              <a:ea typeface="黑体" panose="02010609060101010101" pitchFamily="2" charset="-122"/>
            </a:rPr>
            <a:t>认识滤波电路</a:t>
          </a:r>
        </a:p>
      </dsp:txBody>
      <dsp:txXfrm>
        <a:off x="341121" y="1457291"/>
        <a:ext cx="4060952" cy="825776"/>
      </dsp:txXfrm>
    </dsp:sp>
    <dsp:sp modelId="{30F0BCAD-37DB-4C6D-8AAA-84A2E1BAE165}">
      <dsp:nvSpPr>
        <dsp:cNvPr id="0" name=""/>
        <dsp:cNvSpPr/>
      </dsp:nvSpPr>
      <dsp:spPr>
        <a:xfrm>
          <a:off x="0" y="3276340"/>
          <a:ext cx="5928995"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BD00953-3D9A-4029-9739-6E4F10505E39}">
      <dsp:nvSpPr>
        <dsp:cNvPr id="0" name=""/>
        <dsp:cNvSpPr/>
      </dsp:nvSpPr>
      <dsp:spPr>
        <a:xfrm>
          <a:off x="296449" y="2818780"/>
          <a:ext cx="4150296"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6871" tIns="0" rIns="156871" bIns="0" numCol="1" spcCol="1270" anchor="ctr" anchorCtr="0">
          <a:noAutofit/>
        </a:bodyPr>
        <a:lstStyle/>
        <a:p>
          <a:pPr lvl="0" algn="l" defTabSz="1377950">
            <a:lnSpc>
              <a:spcPct val="100000"/>
            </a:lnSpc>
            <a:spcBef>
              <a:spcPct val="0"/>
            </a:spcBef>
            <a:spcAft>
              <a:spcPct val="35000"/>
            </a:spcAft>
          </a:pPr>
          <a:r>
            <a:rPr lang="zh-CN" altLang="en-US" sz="3100" b="1" kern="1200" dirty="0" smtClean="0">
              <a:solidFill>
                <a:srgbClr val="CC3300"/>
              </a:solidFill>
              <a:ea typeface="黑体" panose="02010609060101010101" pitchFamily="2" charset="-122"/>
            </a:rPr>
            <a:t>任务</a:t>
          </a:r>
          <a:r>
            <a:rPr lang="en-US" altLang="zh-CN" sz="3100" b="1" kern="1200" dirty="0" smtClean="0">
              <a:solidFill>
                <a:srgbClr val="CC3300"/>
              </a:solidFill>
              <a:ea typeface="黑体" panose="02010609060101010101" pitchFamily="2" charset="-122"/>
            </a:rPr>
            <a:t>3  </a:t>
          </a:r>
          <a:r>
            <a:rPr lang="zh-CN" altLang="en-US" sz="3100" b="1" kern="1200" dirty="0" smtClean="0">
              <a:solidFill>
                <a:srgbClr val="CC3300"/>
              </a:solidFill>
              <a:ea typeface="黑体" panose="02010609060101010101" pitchFamily="2" charset="-122"/>
            </a:rPr>
            <a:t>认识稳压电路</a:t>
          </a:r>
        </a:p>
      </dsp:txBody>
      <dsp:txXfrm>
        <a:off x="341121" y="2863452"/>
        <a:ext cx="4060952" cy="825776"/>
      </dsp:txXfrm>
    </dsp:sp>
  </dsp:spTree>
</dsp:drawing>
</file>

<file path=ppt/diagrams/layout1.xml><?xml version="1.0" encoding="utf-8"?>
<dgm:layoutDef xmlns:dgm="http://schemas.openxmlformats.org/drawingml/2006/diagram" xmlns:a="http://schemas.openxmlformats.org/drawingml/2006/main" uniqueId="urn:microsoft.com/office/officeart/2005/8/layout/list1#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rSet qsTypeId="urn:microsoft.com/office/officeart/2005/8/quickstyle/simple5"/>
        </dgm:pt>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nodeHorzAlign" val="l"/>
          <dgm:param type="horzAlign" val="l"/>
        </dgm:alg>
      </dgm:if>
      <dgm:else name="Name2">
        <dgm:alg type="lin">
          <dgm:param type="linDir" val="fromT"/>
          <dgm:param type="vertAlign" val="mid"/>
          <dgm:param type="nodeHorzAlign" val="r"/>
          <dgm:param typ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nodeHorzAlign" val="l"/>
              <dgm:param type="horzAlign" val="l"/>
            </dgm:alg>
          </dgm:if>
          <dgm:else name="Name6">
            <dgm:alg type="lin">
              <dgm:param type="linDir" val="fromR"/>
              <dgm:param type="nodeHorzAlign" val="r"/>
              <dgm:param typ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5.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png"/></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image" Target="../media/image2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页眉占位符 70657"/>
          <p:cNvSpPr>
            <a:spLocks noGrp="1"/>
          </p:cNvSpPr>
          <p:nvPr>
            <p:ph type="hdr" sz="quarter"/>
          </p:nvPr>
        </p:nvSpPr>
        <p:spPr>
          <a:xfrm>
            <a:off x="0" y="0"/>
            <a:ext cx="2971800" cy="457200"/>
          </a:xfrm>
          <a:prstGeom prst="rect">
            <a:avLst/>
          </a:prstGeom>
          <a:noFill/>
          <a:ln w="9525">
            <a:noFill/>
          </a:ln>
        </p:spPr>
        <p:txBody>
          <a:bodyPr/>
          <a:lstStyle/>
          <a:p>
            <a:pPr lvl="0" fontAlgn="base"/>
            <a:endParaRPr lang="zh-CN" altLang="en-US" sz="1200" b="0" strike="noStrike" noProof="1"/>
          </a:p>
        </p:txBody>
      </p:sp>
      <p:sp>
        <p:nvSpPr>
          <p:cNvPr id="70659" name="日期占位符 70658"/>
          <p:cNvSpPr>
            <a:spLocks noGrp="1"/>
          </p:cNvSpPr>
          <p:nvPr>
            <p:ph type="dt" sz="quarter" idx="1"/>
          </p:nvPr>
        </p:nvSpPr>
        <p:spPr>
          <a:xfrm>
            <a:off x="3884613" y="0"/>
            <a:ext cx="2971800" cy="457200"/>
          </a:xfrm>
          <a:prstGeom prst="rect">
            <a:avLst/>
          </a:prstGeom>
          <a:noFill/>
          <a:ln w="9525">
            <a:noFill/>
          </a:ln>
        </p:spPr>
        <p:txBody>
          <a:bodyPr/>
          <a:lstStyle/>
          <a:p>
            <a:pPr lvl="0" algn="r" fontAlgn="base"/>
            <a:endParaRPr lang="zh-CN" altLang="en-US" sz="1200" b="0" strike="noStrike" noProof="1"/>
          </a:p>
        </p:txBody>
      </p:sp>
      <p:sp>
        <p:nvSpPr>
          <p:cNvPr id="70660" name="页脚占位符 70659"/>
          <p:cNvSpPr>
            <a:spLocks noGrp="1"/>
          </p:cNvSpPr>
          <p:nvPr>
            <p:ph type="ftr" sz="quarter" idx="2"/>
          </p:nvPr>
        </p:nvSpPr>
        <p:spPr>
          <a:xfrm>
            <a:off x="0" y="8685213"/>
            <a:ext cx="2971800" cy="457200"/>
          </a:xfrm>
          <a:prstGeom prst="rect">
            <a:avLst/>
          </a:prstGeom>
          <a:noFill/>
          <a:ln w="9525">
            <a:noFill/>
          </a:ln>
        </p:spPr>
        <p:txBody>
          <a:bodyPr anchor="b"/>
          <a:lstStyle/>
          <a:p>
            <a:pPr lvl="0" fontAlgn="base"/>
            <a:endParaRPr lang="zh-CN" altLang="en-US" sz="1200" b="0" strike="noStrike" noProof="1"/>
          </a:p>
        </p:txBody>
      </p:sp>
      <p:sp>
        <p:nvSpPr>
          <p:cNvPr id="70661" name="灯片编号占位符 70660"/>
          <p:cNvSpPr>
            <a:spLocks noGrp="1"/>
          </p:cNvSpPr>
          <p:nvPr>
            <p:ph type="sldNum" sz="quarter" idx="3"/>
          </p:nvPr>
        </p:nvSpPr>
        <p:spPr>
          <a:xfrm>
            <a:off x="3884613" y="8685213"/>
            <a:ext cx="2971800" cy="457200"/>
          </a:xfrm>
          <a:prstGeom prst="rect">
            <a:avLst/>
          </a:prstGeom>
          <a:noFill/>
          <a:ln w="9525">
            <a:noFill/>
          </a:ln>
        </p:spPr>
        <p:txBody>
          <a:bodyPr anchor="b"/>
          <a:lstStyle/>
          <a:p>
            <a:pPr lvl="0" algn="r" fontAlgn="base"/>
            <a:fld id="{9A0DB2DC-4C9A-4742-B13C-FB6460FD3503}" type="slidenum">
              <a:rPr lang="zh-CN" altLang="en-US" sz="1200" b="0" strike="noStrike" noProof="1" dirty="0">
                <a:latin typeface="Arial" panose="020B0604020202020204" pitchFamily="34" charset="0"/>
                <a:ea typeface="楷体_GB2312" pitchFamily="49" charset="-122"/>
                <a:cs typeface="+mn-cs"/>
              </a:rPr>
              <a:t>‹#›</a:t>
            </a:fld>
            <a:endParaRPr lang="zh-CN" altLang="en-US" sz="1200" b="0" strike="noStrike" noProof="1"/>
          </a:p>
        </p:txBody>
      </p:sp>
    </p:spTree>
    <p:extLst>
      <p:ext uri="{BB962C8B-B14F-4D97-AF65-F5344CB8AC3E}">
        <p14:creationId xmlns:p14="http://schemas.microsoft.com/office/powerpoint/2010/main" val="17675729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页眉占位符 58369"/>
          <p:cNvSpPr>
            <a:spLocks noGrp="1"/>
          </p:cNvSpPr>
          <p:nvPr>
            <p:ph type="hdr" sz="quarter"/>
          </p:nvPr>
        </p:nvSpPr>
        <p:spPr>
          <a:xfrm>
            <a:off x="0" y="0"/>
            <a:ext cx="2971800" cy="457200"/>
          </a:xfrm>
          <a:prstGeom prst="rect">
            <a:avLst/>
          </a:prstGeom>
          <a:noFill/>
          <a:ln w="9525">
            <a:noFill/>
          </a:ln>
        </p:spPr>
        <p:txBody>
          <a:bodyPr/>
          <a:lstStyle/>
          <a:p>
            <a:pPr lvl="0" fontAlgn="base"/>
            <a:endParaRPr lang="zh-CN" altLang="en-US" sz="1200" b="0" strike="noStrike" noProof="1"/>
          </a:p>
        </p:txBody>
      </p:sp>
      <p:sp>
        <p:nvSpPr>
          <p:cNvPr id="58371" name="日期占位符 58370"/>
          <p:cNvSpPr>
            <a:spLocks noGrp="1"/>
          </p:cNvSpPr>
          <p:nvPr>
            <p:ph type="dt" idx="1"/>
          </p:nvPr>
        </p:nvSpPr>
        <p:spPr>
          <a:xfrm>
            <a:off x="3884613" y="0"/>
            <a:ext cx="2971800" cy="457200"/>
          </a:xfrm>
          <a:prstGeom prst="rect">
            <a:avLst/>
          </a:prstGeom>
          <a:noFill/>
          <a:ln w="9525">
            <a:noFill/>
          </a:ln>
        </p:spPr>
        <p:txBody>
          <a:bodyPr/>
          <a:lstStyle/>
          <a:p>
            <a:pPr lvl="0" algn="r" fontAlgn="base"/>
            <a:endParaRPr lang="zh-CN" altLang="en-US" sz="1200" b="0" strike="noStrike" noProof="1"/>
          </a:p>
        </p:txBody>
      </p:sp>
      <p:sp>
        <p:nvSpPr>
          <p:cNvPr id="6148" name="幻灯片图像占位符 58371"/>
          <p:cNvSpPr>
            <a:spLocks noGrp="1" noRot="1" noChangeAspec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149" name="文本占位符 58372"/>
          <p:cNvSpPr>
            <a:spLocks noGrp="1"/>
          </p:cNvSpPr>
          <p:nvPr>
            <p:ph type="body" sz="quarter"/>
          </p:nvPr>
        </p:nvSpPr>
        <p:spPr>
          <a:xfrm>
            <a:off x="685800" y="4343400"/>
            <a:ext cx="5486400" cy="4114800"/>
          </a:xfrm>
          <a:prstGeom prst="rect">
            <a:avLst/>
          </a:prstGeom>
          <a:noFill/>
          <a:ln w="9525">
            <a:noFill/>
          </a:ln>
        </p:spPr>
        <p:txBody>
          <a:bodyPr anchor="t"/>
          <a:lstStyle/>
          <a:p>
            <a:pPr lvl="0" indent="0"/>
            <a:r>
              <a:rPr lang="zh-CN" altLang="en-US" dirty="0"/>
              <a:t>单击此处编辑母版文本样式</a:t>
            </a:r>
          </a:p>
          <a:p>
            <a:pPr lvl="1" indent="0"/>
            <a:r>
              <a:rPr lang="zh-CN" altLang="en-US" dirty="0"/>
              <a:t>第二级</a:t>
            </a:r>
          </a:p>
          <a:p>
            <a:pPr lvl="2" indent="0"/>
            <a:r>
              <a:rPr lang="zh-CN" altLang="en-US" dirty="0"/>
              <a:t>第三级</a:t>
            </a:r>
          </a:p>
          <a:p>
            <a:pPr lvl="3" indent="0"/>
            <a:r>
              <a:rPr lang="zh-CN" altLang="en-US" dirty="0"/>
              <a:t>第四级</a:t>
            </a:r>
          </a:p>
          <a:p>
            <a:pPr lvl="4" indent="0"/>
            <a:r>
              <a:rPr lang="zh-CN" altLang="en-US" dirty="0"/>
              <a:t>第五级</a:t>
            </a:r>
          </a:p>
        </p:txBody>
      </p:sp>
      <p:sp>
        <p:nvSpPr>
          <p:cNvPr id="58374" name="页脚占位符 58373"/>
          <p:cNvSpPr>
            <a:spLocks noGrp="1"/>
          </p:cNvSpPr>
          <p:nvPr>
            <p:ph type="ftr" sz="quarter" idx="4"/>
          </p:nvPr>
        </p:nvSpPr>
        <p:spPr>
          <a:xfrm>
            <a:off x="0" y="8685213"/>
            <a:ext cx="2971800" cy="457200"/>
          </a:xfrm>
          <a:prstGeom prst="rect">
            <a:avLst/>
          </a:prstGeom>
          <a:noFill/>
          <a:ln w="9525">
            <a:noFill/>
          </a:ln>
        </p:spPr>
        <p:txBody>
          <a:bodyPr anchor="b"/>
          <a:lstStyle/>
          <a:p>
            <a:pPr lvl="0" fontAlgn="base"/>
            <a:endParaRPr lang="zh-CN" altLang="en-US" sz="1200" b="0" strike="noStrike" noProof="1"/>
          </a:p>
        </p:txBody>
      </p:sp>
      <p:sp>
        <p:nvSpPr>
          <p:cNvPr id="58375" name="灯片编号占位符 58374"/>
          <p:cNvSpPr>
            <a:spLocks noGrp="1"/>
          </p:cNvSpPr>
          <p:nvPr>
            <p:ph type="sldNum" sz="quarter" idx="5"/>
          </p:nvPr>
        </p:nvSpPr>
        <p:spPr>
          <a:xfrm>
            <a:off x="3884613" y="8685213"/>
            <a:ext cx="2971800" cy="457200"/>
          </a:xfrm>
          <a:prstGeom prst="rect">
            <a:avLst/>
          </a:prstGeom>
          <a:noFill/>
          <a:ln w="9525">
            <a:noFill/>
          </a:ln>
        </p:spPr>
        <p:txBody>
          <a:bodyPr anchor="b"/>
          <a:lstStyle/>
          <a:p>
            <a:pPr lvl="0" algn="r" fontAlgn="base"/>
            <a:fld id="{9A0DB2DC-4C9A-4742-B13C-FB6460FD3503}" type="slidenum">
              <a:rPr lang="zh-CN" altLang="en-US" sz="1200" b="0" strike="noStrike" noProof="1" dirty="0">
                <a:latin typeface="Arial" panose="020B0604020202020204" pitchFamily="34" charset="0"/>
                <a:ea typeface="楷体_GB2312" pitchFamily="49" charset="-122"/>
                <a:cs typeface="+mn-cs"/>
              </a:rPr>
              <a:t>‹#›</a:t>
            </a:fld>
            <a:endParaRPr lang="zh-CN" altLang="en-US" sz="1200" b="0" strike="noStrike" noProof="1"/>
          </a:p>
        </p:txBody>
      </p:sp>
    </p:spTree>
    <p:extLst>
      <p:ext uri="{BB962C8B-B14F-4D97-AF65-F5344CB8AC3E}">
        <p14:creationId xmlns:p14="http://schemas.microsoft.com/office/powerpoint/2010/main" val="2866425199"/>
      </p:ext>
    </p:extLst>
  </p:cSld>
  <p:clrMap bg1="lt1" tx1="dk1" bg2="lt2" tx2="dk2" accent1="accent1" accent2="accent2" accent3="accent3" accent4="accent4" accent5="accent5" accent6="accent6" hlink="hlink" folHlink="folHlink"/>
  <p:hf sldNum="0"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幻灯片图像占位符 351233"/>
          <p:cNvSpPr>
            <a:spLocks noGrp="1" noRot="1" noChangeAspect="1" noTextEdit="1"/>
          </p:cNvSpPr>
          <p:nvPr>
            <p:ph type="sldImg"/>
          </p:nvPr>
        </p:nvSpPr>
        <p:spPr>
          <a:ln/>
        </p:spPr>
      </p:sp>
      <p:sp>
        <p:nvSpPr>
          <p:cNvPr id="8194" name="文本占位符 351234"/>
          <p:cNvSpPr>
            <a:spLocks noGrp="1"/>
          </p:cNvSpPr>
          <p:nvPr>
            <p:ph type="body"/>
          </p:nvPr>
        </p:nvSpPr>
        <p:spPr>
          <a:ln/>
        </p:spPr>
        <p:txBody>
          <a:bodyPr anchor="t"/>
          <a:lstStyle/>
          <a:p>
            <a:pPr lvl="0" indent="0"/>
            <a:endParaRPr lang="zh-CN" altLang="en-US" dirty="0"/>
          </a:p>
        </p:txBody>
      </p:sp>
      <p:sp>
        <p:nvSpPr>
          <p:cNvPr id="819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fld id="{9A0DB2DC-4C9A-4742-B13C-FB6460FD3503}" type="slidenum">
              <a:rPr lang="zh-CN" altLang="en-US" sz="1200" b="0" dirty="0"/>
              <a:t>1</a:t>
            </a:fld>
            <a:endParaRPr lang="zh-CN" altLang="en-US" sz="1200" b="0"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幻灯片图像占位符 416769"/>
          <p:cNvSpPr>
            <a:spLocks noGrp="1" noRot="1" noChangeAspect="1" noTextEdit="1"/>
          </p:cNvSpPr>
          <p:nvPr>
            <p:ph type="sldImg"/>
          </p:nvPr>
        </p:nvSpPr>
        <p:spPr>
          <a:ln/>
        </p:spPr>
      </p:sp>
      <p:sp>
        <p:nvSpPr>
          <p:cNvPr id="32770" name="文本占位符 416770"/>
          <p:cNvSpPr>
            <a:spLocks noGrp="1"/>
          </p:cNvSpPr>
          <p:nvPr>
            <p:ph type="body"/>
          </p:nvPr>
        </p:nvSpPr>
        <p:spPr>
          <a:ln/>
        </p:spPr>
        <p:txBody>
          <a:bodyPr anchor="t"/>
          <a:lstStyle/>
          <a:p>
            <a:pPr lvl="0" indent="0"/>
            <a:endParaRPr lang="zh-CN" altLang="en-US" dirty="0"/>
          </a:p>
        </p:txBody>
      </p:sp>
      <p:sp>
        <p:nvSpPr>
          <p:cNvPr id="3277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16</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p:cNvSpPr>
          <p:nvPr>
            <p:ph type="sldNum" sz="quarter"/>
          </p:nvPr>
        </p:nvSpPr>
        <p:spPr>
          <a:xfrm>
            <a:off x="3884613" y="8685213"/>
            <a:ext cx="2971800" cy="457200"/>
          </a:xfrm>
          <a:prstGeom prst="rect">
            <a:avLst/>
          </a:prstGeom>
          <a:noFill/>
          <a:ln w="9525">
            <a:noFill/>
          </a:ln>
        </p:spPr>
        <p:txBody>
          <a:bodyPr anchor="b"/>
          <a:lstStyle/>
          <a:p>
            <a:pPr lvl="0" indent="0" algn="l">
              <a:lnSpc>
                <a:spcPct val="100000"/>
              </a:lnSpc>
            </a:pPr>
            <a:fld id="{9A0DB2DC-4C9A-4742-B13C-FB6460FD3503}" type="slidenum">
              <a:rPr lang="zh-CN" altLang="en-US" sz="2400" b="0">
                <a:latin typeface="Arial" panose="020B0604020202020204" pitchFamily="34" charset="0"/>
                <a:ea typeface="楷体_GB2312" pitchFamily="49" charset="-122"/>
              </a:rPr>
              <a:t>21</a:t>
            </a:fld>
            <a:endParaRPr lang="zh-CN" altLang="en-US" sz="2400" b="0">
              <a:latin typeface="Arial" panose="020B0604020202020204" pitchFamily="34" charset="0"/>
              <a:ea typeface="楷体_GB2312" pitchFamily="49" charset="-122"/>
            </a:endParaRPr>
          </a:p>
        </p:txBody>
      </p:sp>
      <p:sp>
        <p:nvSpPr>
          <p:cNvPr id="38914" name="Rectangle 2"/>
          <p:cNvSpPr>
            <a:spLocks noGrp="1" noRot="1" noChangeAspect="1" noTextEdit="1"/>
          </p:cNvSpPr>
          <p:nvPr>
            <p:ph type="sldImg"/>
          </p:nvPr>
        </p:nvSpPr>
        <p:spPr>
          <a:solidFill>
            <a:srgbClr val="FFFFFF"/>
          </a:solidFill>
          <a:ln/>
        </p:spPr>
      </p:sp>
      <p:sp>
        <p:nvSpPr>
          <p:cNvPr id="38915" name="Rectangle 3"/>
          <p:cNvSpPr>
            <a:spLocks noGrp="1"/>
          </p:cNvSpPr>
          <p:nvPr>
            <p:ph type="body"/>
          </p:nvPr>
        </p:nvSpPr>
        <p:spPr>
          <a:solidFill>
            <a:srgbClr val="FFFFFF"/>
          </a:solidFill>
          <a:ln>
            <a:solidFill>
              <a:srgbClr val="000000"/>
            </a:solidFill>
            <a:miter/>
          </a:ln>
        </p:spPr>
        <p:txBody>
          <a:bodyPr anchor="t"/>
          <a:lstStyle/>
          <a:p>
            <a:pPr lvl="0" indent="0"/>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幻灯片图像占位符 376833"/>
          <p:cNvSpPr>
            <a:spLocks noGrp="1" noRot="1" noChangeAspect="1" noTextEdit="1"/>
          </p:cNvSpPr>
          <p:nvPr>
            <p:ph type="sldImg"/>
          </p:nvPr>
        </p:nvSpPr>
        <p:spPr>
          <a:ln/>
        </p:spPr>
      </p:sp>
      <p:sp>
        <p:nvSpPr>
          <p:cNvPr id="41986" name="文本占位符 376834"/>
          <p:cNvSpPr>
            <a:spLocks noGrp="1"/>
          </p:cNvSpPr>
          <p:nvPr>
            <p:ph type="body"/>
          </p:nvPr>
        </p:nvSpPr>
        <p:spPr>
          <a:ln/>
        </p:spPr>
        <p:txBody>
          <a:bodyPr anchor="t"/>
          <a:lstStyle/>
          <a:p>
            <a:pPr lvl="0" indent="0"/>
            <a:endParaRPr lang="zh-CN" altLang="en-US" dirty="0"/>
          </a:p>
        </p:txBody>
      </p:sp>
      <p:sp>
        <p:nvSpPr>
          <p:cNvPr id="4198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23</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幻灯片图像占位符 394241"/>
          <p:cNvSpPr>
            <a:spLocks noGrp="1" noRot="1" noChangeAspect="1" noTextEdit="1"/>
          </p:cNvSpPr>
          <p:nvPr>
            <p:ph type="sldImg"/>
          </p:nvPr>
        </p:nvSpPr>
        <p:spPr>
          <a:ln/>
        </p:spPr>
      </p:sp>
      <p:sp>
        <p:nvSpPr>
          <p:cNvPr id="46082" name="文本占位符 394242"/>
          <p:cNvSpPr>
            <a:spLocks noGrp="1"/>
          </p:cNvSpPr>
          <p:nvPr>
            <p:ph type="body"/>
          </p:nvPr>
        </p:nvSpPr>
        <p:spPr>
          <a:ln/>
        </p:spPr>
        <p:txBody>
          <a:bodyPr anchor="t"/>
          <a:lstStyle/>
          <a:p>
            <a:pPr lvl="0" indent="0"/>
            <a:endParaRPr lang="zh-CN" altLang="en-US" dirty="0"/>
          </a:p>
        </p:txBody>
      </p:sp>
      <p:sp>
        <p:nvSpPr>
          <p:cNvPr id="4608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26</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幻灯片图像占位符 405505"/>
          <p:cNvSpPr>
            <a:spLocks noGrp="1" noRot="1" noChangeAspect="1" noTextEdit="1"/>
          </p:cNvSpPr>
          <p:nvPr>
            <p:ph type="sldImg"/>
          </p:nvPr>
        </p:nvSpPr>
        <p:spPr>
          <a:ln/>
        </p:spPr>
      </p:sp>
      <p:sp>
        <p:nvSpPr>
          <p:cNvPr id="48130" name="文本占位符 405506"/>
          <p:cNvSpPr>
            <a:spLocks noGrp="1"/>
          </p:cNvSpPr>
          <p:nvPr>
            <p:ph type="body"/>
          </p:nvPr>
        </p:nvSpPr>
        <p:spPr>
          <a:ln/>
        </p:spPr>
        <p:txBody>
          <a:bodyPr anchor="t"/>
          <a:lstStyle/>
          <a:p>
            <a:pPr lvl="0" indent="0"/>
            <a:endParaRPr lang="zh-CN" altLang="en-US" dirty="0"/>
          </a:p>
        </p:txBody>
      </p:sp>
      <p:sp>
        <p:nvSpPr>
          <p:cNvPr id="4813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27</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幻灯片图像占位符 409601"/>
          <p:cNvSpPr>
            <a:spLocks noGrp="1" noRot="1" noChangeAspect="1" noTextEdit="1"/>
          </p:cNvSpPr>
          <p:nvPr>
            <p:ph type="sldImg"/>
          </p:nvPr>
        </p:nvSpPr>
        <p:spPr>
          <a:ln/>
        </p:spPr>
      </p:sp>
      <p:sp>
        <p:nvSpPr>
          <p:cNvPr id="50178" name="文本占位符 409602"/>
          <p:cNvSpPr>
            <a:spLocks noGrp="1"/>
          </p:cNvSpPr>
          <p:nvPr>
            <p:ph type="body"/>
          </p:nvPr>
        </p:nvSpPr>
        <p:spPr>
          <a:ln/>
        </p:spPr>
        <p:txBody>
          <a:bodyPr anchor="t"/>
          <a:lstStyle/>
          <a:p>
            <a:pPr lvl="0" indent="0"/>
            <a:endParaRPr lang="zh-CN" altLang="en-US" dirty="0"/>
          </a:p>
        </p:txBody>
      </p:sp>
      <p:sp>
        <p:nvSpPr>
          <p:cNvPr id="5017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28</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p:cNvSpPr>
          <p:nvPr>
            <p:ph type="sldNum" sz="quarter"/>
          </p:nvPr>
        </p:nvSpPr>
        <p:spPr>
          <a:xfrm>
            <a:off x="3884613" y="8685213"/>
            <a:ext cx="2971800" cy="457200"/>
          </a:xfrm>
          <a:prstGeom prst="rect">
            <a:avLst/>
          </a:prstGeom>
          <a:noFill/>
          <a:ln w="9525">
            <a:noFill/>
          </a:ln>
        </p:spPr>
        <p:txBody>
          <a:bodyPr anchor="b"/>
          <a:lstStyle/>
          <a:p>
            <a:pPr lvl="0" indent="0" algn="l">
              <a:lnSpc>
                <a:spcPct val="100000"/>
              </a:lnSpc>
            </a:pPr>
            <a:fld id="{9A0DB2DC-4C9A-4742-B13C-FB6460FD3503}" type="slidenum">
              <a:rPr lang="zh-CN" altLang="en-US" sz="2400" b="0">
                <a:latin typeface="Arial" panose="020B0604020202020204" pitchFamily="34" charset="0"/>
                <a:ea typeface="楷体_GB2312" pitchFamily="49" charset="-122"/>
              </a:rPr>
              <a:t>31</a:t>
            </a:fld>
            <a:endParaRPr lang="zh-CN" altLang="en-US" sz="2400" b="0">
              <a:latin typeface="Arial" panose="020B0604020202020204" pitchFamily="34" charset="0"/>
              <a:ea typeface="楷体_GB2312" pitchFamily="49" charset="-122"/>
            </a:endParaRPr>
          </a:p>
        </p:txBody>
      </p:sp>
      <p:sp>
        <p:nvSpPr>
          <p:cNvPr id="54274" name="Rectangle 2"/>
          <p:cNvSpPr>
            <a:spLocks noGrp="1" noRot="1" noChangeAspect="1" noTextEdit="1"/>
          </p:cNvSpPr>
          <p:nvPr>
            <p:ph type="sldImg"/>
          </p:nvPr>
        </p:nvSpPr>
        <p:spPr>
          <a:solidFill>
            <a:srgbClr val="FFFFFF"/>
          </a:solidFill>
          <a:ln/>
        </p:spPr>
      </p:sp>
      <p:sp>
        <p:nvSpPr>
          <p:cNvPr id="54275" name="Rectangle 3"/>
          <p:cNvSpPr>
            <a:spLocks noGrp="1"/>
          </p:cNvSpPr>
          <p:nvPr>
            <p:ph type="body"/>
          </p:nvPr>
        </p:nvSpPr>
        <p:spPr>
          <a:solidFill>
            <a:srgbClr val="FFFFFF"/>
          </a:solidFill>
          <a:ln>
            <a:solidFill>
              <a:srgbClr val="000000"/>
            </a:solidFill>
            <a:miter/>
          </a:ln>
        </p:spPr>
        <p:txBody>
          <a:bodyPr anchor="t"/>
          <a:lstStyle/>
          <a:p>
            <a:pPr lvl="0" indent="0"/>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幻灯片图像占位符 376833"/>
          <p:cNvSpPr>
            <a:spLocks noGrp="1" noRot="1" noChangeAspect="1" noTextEdit="1"/>
          </p:cNvSpPr>
          <p:nvPr>
            <p:ph type="sldImg"/>
          </p:nvPr>
        </p:nvSpPr>
        <p:spPr>
          <a:ln/>
        </p:spPr>
      </p:sp>
      <p:sp>
        <p:nvSpPr>
          <p:cNvPr id="57346" name="文本占位符 376834"/>
          <p:cNvSpPr>
            <a:spLocks noGrp="1"/>
          </p:cNvSpPr>
          <p:nvPr>
            <p:ph type="body"/>
          </p:nvPr>
        </p:nvSpPr>
        <p:spPr>
          <a:ln/>
        </p:spPr>
        <p:txBody>
          <a:bodyPr anchor="t"/>
          <a:lstStyle/>
          <a:p>
            <a:pPr lvl="0" indent="0"/>
            <a:endParaRPr lang="zh-CN" altLang="en-US" dirty="0"/>
          </a:p>
        </p:txBody>
      </p:sp>
      <p:sp>
        <p:nvSpPr>
          <p:cNvPr id="5734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33</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幻灯片图像占位符 394241"/>
          <p:cNvSpPr>
            <a:spLocks noGrp="1" noRot="1" noChangeAspect="1" noTextEdit="1"/>
          </p:cNvSpPr>
          <p:nvPr>
            <p:ph type="sldImg"/>
          </p:nvPr>
        </p:nvSpPr>
        <p:spPr>
          <a:ln/>
        </p:spPr>
      </p:sp>
      <p:sp>
        <p:nvSpPr>
          <p:cNvPr id="61442" name="文本占位符 394242"/>
          <p:cNvSpPr>
            <a:spLocks noGrp="1"/>
          </p:cNvSpPr>
          <p:nvPr>
            <p:ph type="body"/>
          </p:nvPr>
        </p:nvSpPr>
        <p:spPr>
          <a:ln/>
        </p:spPr>
        <p:txBody>
          <a:bodyPr anchor="t"/>
          <a:lstStyle/>
          <a:p>
            <a:pPr lvl="0" indent="0"/>
            <a:endParaRPr lang="zh-CN" altLang="en-US" dirty="0"/>
          </a:p>
        </p:txBody>
      </p:sp>
      <p:sp>
        <p:nvSpPr>
          <p:cNvPr id="6144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36</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幻灯片图像占位符 405505"/>
          <p:cNvSpPr>
            <a:spLocks noGrp="1" noRot="1" noChangeAspect="1" noTextEdit="1"/>
          </p:cNvSpPr>
          <p:nvPr>
            <p:ph type="sldImg"/>
          </p:nvPr>
        </p:nvSpPr>
        <p:spPr>
          <a:ln/>
        </p:spPr>
      </p:sp>
      <p:sp>
        <p:nvSpPr>
          <p:cNvPr id="63490" name="文本占位符 405506"/>
          <p:cNvSpPr>
            <a:spLocks noGrp="1"/>
          </p:cNvSpPr>
          <p:nvPr>
            <p:ph type="body"/>
          </p:nvPr>
        </p:nvSpPr>
        <p:spPr>
          <a:ln/>
        </p:spPr>
        <p:txBody>
          <a:bodyPr anchor="t"/>
          <a:lstStyle/>
          <a:p>
            <a:pPr lvl="0" indent="0"/>
            <a:endParaRPr lang="zh-CN" altLang="en-US" dirty="0"/>
          </a:p>
        </p:txBody>
      </p:sp>
      <p:sp>
        <p:nvSpPr>
          <p:cNvPr id="6349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37</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7"/>
          <p:cNvSpPr>
            <a:spLocks noGrp="1"/>
          </p:cNvSpPr>
          <p:nvPr>
            <p:ph type="sldNum" sz="quarter"/>
          </p:nvPr>
        </p:nvSpPr>
        <p:spPr>
          <a:xfrm>
            <a:off x="3884613" y="8685213"/>
            <a:ext cx="2971800" cy="457200"/>
          </a:xfrm>
          <a:prstGeom prst="rect">
            <a:avLst/>
          </a:prstGeom>
          <a:noFill/>
          <a:ln w="9525">
            <a:noFill/>
          </a:ln>
        </p:spPr>
        <p:txBody>
          <a:bodyPr anchor="b"/>
          <a:lstStyle/>
          <a:p>
            <a:pPr lvl="0" indent="0" algn="l">
              <a:lnSpc>
                <a:spcPct val="100000"/>
              </a:lnSpc>
            </a:pPr>
            <a:fld id="{9A0DB2DC-4C9A-4742-B13C-FB6460FD3503}" type="slidenum">
              <a:rPr lang="zh-CN" altLang="en-US" sz="2400" b="0">
                <a:latin typeface="Arial" panose="020B0604020202020204" pitchFamily="34" charset="0"/>
                <a:ea typeface="楷体_GB2312" pitchFamily="49" charset="-122"/>
              </a:rPr>
              <a:t>6</a:t>
            </a:fld>
            <a:endParaRPr lang="zh-CN" altLang="en-US" sz="2400" b="0">
              <a:latin typeface="Arial" panose="020B0604020202020204" pitchFamily="34" charset="0"/>
              <a:ea typeface="楷体_GB2312" pitchFamily="49" charset="-122"/>
            </a:endParaRPr>
          </a:p>
        </p:txBody>
      </p:sp>
      <p:sp>
        <p:nvSpPr>
          <p:cNvPr id="14338" name="Rectangle 2"/>
          <p:cNvSpPr>
            <a:spLocks noGrp="1" noRot="1" noChangeAspect="1" noTextEdit="1"/>
          </p:cNvSpPr>
          <p:nvPr>
            <p:ph type="sldImg"/>
          </p:nvPr>
        </p:nvSpPr>
        <p:spPr>
          <a:solidFill>
            <a:srgbClr val="FFFFFF"/>
          </a:solidFill>
          <a:ln/>
        </p:spPr>
      </p:sp>
      <p:sp>
        <p:nvSpPr>
          <p:cNvPr id="14339" name="Rectangle 3"/>
          <p:cNvSpPr>
            <a:spLocks noGrp="1"/>
          </p:cNvSpPr>
          <p:nvPr>
            <p:ph type="body"/>
          </p:nvPr>
        </p:nvSpPr>
        <p:spPr>
          <a:solidFill>
            <a:srgbClr val="FFFFFF"/>
          </a:solidFill>
          <a:ln>
            <a:solidFill>
              <a:srgbClr val="000000"/>
            </a:solidFill>
            <a:miter/>
          </a:ln>
        </p:spPr>
        <p:txBody>
          <a:bodyPr anchor="t"/>
          <a:lstStyle/>
          <a:p>
            <a:pPr lvl="0" indent="0"/>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幻灯片图像占位符 405505"/>
          <p:cNvSpPr>
            <a:spLocks noGrp="1" noRot="1" noChangeAspect="1" noTextEdit="1"/>
          </p:cNvSpPr>
          <p:nvPr>
            <p:ph type="sldImg"/>
          </p:nvPr>
        </p:nvSpPr>
        <p:spPr>
          <a:ln/>
        </p:spPr>
      </p:sp>
      <p:sp>
        <p:nvSpPr>
          <p:cNvPr id="65538" name="文本占位符 405506"/>
          <p:cNvSpPr>
            <a:spLocks noGrp="1"/>
          </p:cNvSpPr>
          <p:nvPr>
            <p:ph type="body"/>
          </p:nvPr>
        </p:nvSpPr>
        <p:spPr>
          <a:ln/>
        </p:spPr>
        <p:txBody>
          <a:bodyPr anchor="t"/>
          <a:lstStyle/>
          <a:p>
            <a:pPr lvl="0" indent="0"/>
            <a:endParaRPr lang="zh-CN" altLang="en-US" dirty="0"/>
          </a:p>
        </p:txBody>
      </p:sp>
      <p:sp>
        <p:nvSpPr>
          <p:cNvPr id="6553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38</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幻灯片图像占位符 405505"/>
          <p:cNvSpPr>
            <a:spLocks noGrp="1" noRot="1" noChangeAspect="1" noTextEdit="1"/>
          </p:cNvSpPr>
          <p:nvPr>
            <p:ph type="sldImg"/>
          </p:nvPr>
        </p:nvSpPr>
        <p:spPr>
          <a:ln/>
        </p:spPr>
      </p:sp>
      <p:sp>
        <p:nvSpPr>
          <p:cNvPr id="67586" name="文本占位符 405506"/>
          <p:cNvSpPr>
            <a:spLocks noGrp="1"/>
          </p:cNvSpPr>
          <p:nvPr>
            <p:ph type="body"/>
          </p:nvPr>
        </p:nvSpPr>
        <p:spPr>
          <a:ln/>
        </p:spPr>
        <p:txBody>
          <a:bodyPr anchor="t"/>
          <a:lstStyle/>
          <a:p>
            <a:pPr lvl="0" indent="0"/>
            <a:endParaRPr lang="zh-CN" altLang="en-US" dirty="0"/>
          </a:p>
        </p:txBody>
      </p:sp>
      <p:sp>
        <p:nvSpPr>
          <p:cNvPr id="6758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39</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幻灯片图像占位符 394241"/>
          <p:cNvSpPr>
            <a:spLocks noGrp="1" noRot="1" noChangeAspect="1" noTextEdit="1"/>
          </p:cNvSpPr>
          <p:nvPr>
            <p:ph type="sldImg"/>
          </p:nvPr>
        </p:nvSpPr>
        <p:spPr>
          <a:ln/>
        </p:spPr>
      </p:sp>
      <p:sp>
        <p:nvSpPr>
          <p:cNvPr id="18434" name="文本占位符 394242"/>
          <p:cNvSpPr>
            <a:spLocks noGrp="1"/>
          </p:cNvSpPr>
          <p:nvPr>
            <p:ph type="body"/>
          </p:nvPr>
        </p:nvSpPr>
        <p:spPr>
          <a:ln/>
        </p:spPr>
        <p:txBody>
          <a:bodyPr anchor="t"/>
          <a:lstStyle/>
          <a:p>
            <a:pPr lvl="0" indent="0"/>
            <a:endParaRPr lang="zh-CN" altLang="en-US" dirty="0"/>
          </a:p>
        </p:txBody>
      </p:sp>
      <p:sp>
        <p:nvSpPr>
          <p:cNvPr id="1843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9</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幻灯片图像占位符 405505"/>
          <p:cNvSpPr>
            <a:spLocks noGrp="1" noRot="1" noChangeAspect="1" noTextEdit="1"/>
          </p:cNvSpPr>
          <p:nvPr>
            <p:ph type="sldImg"/>
          </p:nvPr>
        </p:nvSpPr>
        <p:spPr>
          <a:ln/>
        </p:spPr>
      </p:sp>
      <p:sp>
        <p:nvSpPr>
          <p:cNvPr id="20482" name="文本占位符 405506"/>
          <p:cNvSpPr>
            <a:spLocks noGrp="1"/>
          </p:cNvSpPr>
          <p:nvPr>
            <p:ph type="body"/>
          </p:nvPr>
        </p:nvSpPr>
        <p:spPr>
          <a:ln/>
        </p:spPr>
        <p:txBody>
          <a:bodyPr anchor="t"/>
          <a:lstStyle/>
          <a:p>
            <a:pPr lvl="0" indent="0"/>
            <a:endParaRPr lang="zh-CN" altLang="en-US" dirty="0"/>
          </a:p>
        </p:txBody>
      </p:sp>
      <p:sp>
        <p:nvSpPr>
          <p:cNvPr id="2048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10</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幻灯片图像占位符 409601"/>
          <p:cNvSpPr>
            <a:spLocks noGrp="1" noRot="1" noChangeAspect="1" noTextEdit="1"/>
          </p:cNvSpPr>
          <p:nvPr>
            <p:ph type="sldImg"/>
          </p:nvPr>
        </p:nvSpPr>
        <p:spPr>
          <a:ln/>
        </p:spPr>
      </p:sp>
      <p:sp>
        <p:nvSpPr>
          <p:cNvPr id="22530" name="文本占位符 409602"/>
          <p:cNvSpPr>
            <a:spLocks noGrp="1"/>
          </p:cNvSpPr>
          <p:nvPr>
            <p:ph type="body"/>
          </p:nvPr>
        </p:nvSpPr>
        <p:spPr>
          <a:ln/>
        </p:spPr>
        <p:txBody>
          <a:bodyPr anchor="t"/>
          <a:lstStyle/>
          <a:p>
            <a:pPr lvl="0" indent="0"/>
            <a:endParaRPr lang="zh-CN" altLang="en-US" dirty="0"/>
          </a:p>
        </p:txBody>
      </p:sp>
      <p:sp>
        <p:nvSpPr>
          <p:cNvPr id="22531"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11</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412673"/>
          <p:cNvSpPr>
            <a:spLocks noGrp="1" noRot="1" noChangeAspect="1" noTextEdit="1"/>
          </p:cNvSpPr>
          <p:nvPr>
            <p:ph type="sldImg"/>
          </p:nvPr>
        </p:nvSpPr>
        <p:spPr>
          <a:ln/>
        </p:spPr>
      </p:sp>
      <p:sp>
        <p:nvSpPr>
          <p:cNvPr id="24578" name="文本占位符 412674"/>
          <p:cNvSpPr>
            <a:spLocks noGrp="1"/>
          </p:cNvSpPr>
          <p:nvPr>
            <p:ph type="body"/>
          </p:nvPr>
        </p:nvSpPr>
        <p:spPr>
          <a:ln/>
        </p:spPr>
        <p:txBody>
          <a:bodyPr anchor="t"/>
          <a:lstStyle/>
          <a:p>
            <a:pPr lvl="0" indent="0"/>
            <a:endParaRPr lang="zh-CN" altLang="en-US" dirty="0"/>
          </a:p>
        </p:txBody>
      </p:sp>
      <p:sp>
        <p:nvSpPr>
          <p:cNvPr id="24579"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12</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416769"/>
          <p:cNvSpPr>
            <a:spLocks noGrp="1" noRot="1" noChangeAspect="1" noTextEdit="1"/>
          </p:cNvSpPr>
          <p:nvPr>
            <p:ph type="sldImg"/>
          </p:nvPr>
        </p:nvSpPr>
        <p:spPr>
          <a:ln/>
        </p:spPr>
      </p:sp>
      <p:sp>
        <p:nvSpPr>
          <p:cNvPr id="26626" name="文本占位符 416770"/>
          <p:cNvSpPr>
            <a:spLocks noGrp="1"/>
          </p:cNvSpPr>
          <p:nvPr>
            <p:ph type="body"/>
          </p:nvPr>
        </p:nvSpPr>
        <p:spPr>
          <a:ln/>
        </p:spPr>
        <p:txBody>
          <a:bodyPr anchor="t"/>
          <a:lstStyle/>
          <a:p>
            <a:pPr lvl="0" indent="0"/>
            <a:endParaRPr lang="zh-CN" altLang="en-US" dirty="0"/>
          </a:p>
        </p:txBody>
      </p:sp>
      <p:sp>
        <p:nvSpPr>
          <p:cNvPr id="26627"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13</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幻灯片图像占位符 416769"/>
          <p:cNvSpPr>
            <a:spLocks noGrp="1" noRot="1" noChangeAspect="1" noTextEdit="1"/>
          </p:cNvSpPr>
          <p:nvPr>
            <p:ph type="sldImg"/>
          </p:nvPr>
        </p:nvSpPr>
        <p:spPr>
          <a:ln/>
        </p:spPr>
      </p:sp>
      <p:sp>
        <p:nvSpPr>
          <p:cNvPr id="28674" name="文本占位符 416770"/>
          <p:cNvSpPr>
            <a:spLocks noGrp="1"/>
          </p:cNvSpPr>
          <p:nvPr>
            <p:ph type="body"/>
          </p:nvPr>
        </p:nvSpPr>
        <p:spPr>
          <a:ln/>
        </p:spPr>
        <p:txBody>
          <a:bodyPr anchor="t"/>
          <a:lstStyle/>
          <a:p>
            <a:pPr lvl="0" indent="0"/>
            <a:endParaRPr lang="zh-CN" altLang="en-US" dirty="0"/>
          </a:p>
        </p:txBody>
      </p:sp>
      <p:sp>
        <p:nvSpPr>
          <p:cNvPr id="28675"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14</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幻灯片图像占位符 416769"/>
          <p:cNvSpPr>
            <a:spLocks noGrp="1" noRot="1" noChangeAspect="1" noTextEdit="1"/>
          </p:cNvSpPr>
          <p:nvPr>
            <p:ph type="sldImg"/>
          </p:nvPr>
        </p:nvSpPr>
        <p:spPr>
          <a:ln/>
        </p:spPr>
      </p:sp>
      <p:sp>
        <p:nvSpPr>
          <p:cNvPr id="30722" name="文本占位符 416770"/>
          <p:cNvSpPr>
            <a:spLocks noGrp="1"/>
          </p:cNvSpPr>
          <p:nvPr>
            <p:ph type="body"/>
          </p:nvPr>
        </p:nvSpPr>
        <p:spPr>
          <a:ln/>
        </p:spPr>
        <p:txBody>
          <a:bodyPr anchor="t"/>
          <a:lstStyle/>
          <a:p>
            <a:pPr lvl="0" indent="0"/>
            <a:endParaRPr lang="zh-CN" altLang="en-US" dirty="0"/>
          </a:p>
        </p:txBody>
      </p:sp>
      <p:sp>
        <p:nvSpPr>
          <p:cNvPr id="30723" name="灯片编号占位符 1"/>
          <p:cNvSpPr>
            <a:spLocks noGrp="1"/>
          </p:cNvSpPr>
          <p:nvPr>
            <p:ph type="sldNum" sz="quarter"/>
          </p:nvPr>
        </p:nvSpPr>
        <p:spPr>
          <a:xfrm>
            <a:off x="3884613" y="8685213"/>
            <a:ext cx="2971800" cy="457200"/>
          </a:xfrm>
          <a:prstGeom prst="rect">
            <a:avLst/>
          </a:prstGeom>
          <a:noFill/>
          <a:ln w="9525">
            <a:noFill/>
          </a:ln>
        </p:spPr>
        <p:txBody>
          <a:bodyPr anchor="b"/>
          <a:lstStyle/>
          <a:p>
            <a:pPr lvl="0" indent="0" algn="r">
              <a:lnSpc>
                <a:spcPct val="100000"/>
              </a:lnSpc>
            </a:pPr>
            <a:fld id="{9A0DB2DC-4C9A-4742-B13C-FB6460FD3503}" type="slidenum">
              <a:rPr lang="zh-CN" altLang="en-US" sz="1200" b="0" dirty="0">
                <a:latin typeface="Arial" panose="020B0604020202020204" pitchFamily="34" charset="0"/>
                <a:ea typeface="楷体_GB2312" pitchFamily="49" charset="-122"/>
              </a:rPr>
              <a:t>15</a:t>
            </a:fld>
            <a:endParaRPr lang="zh-CN" altLang="en-US" sz="1200" b="0" dirty="0">
              <a:latin typeface="Arial" panose="020B0604020202020204" pitchFamily="34" charset="0"/>
              <a:ea typeface="楷体_GB2312" pitchFamily="49"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9023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902325"/>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457200" y="1600200"/>
            <a:ext cx="8229600" cy="4526280"/>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28650" y="1825625"/>
            <a:ext cx="3886200" cy="4351338"/>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1600200"/>
            <a:ext cx="8229600" cy="4526280"/>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9023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902325"/>
          </a:xfrm>
          <a:prstGeom prst="rect">
            <a:avLst/>
          </a:prstGeo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pPr fontAlgn="base"/>
            <a:r>
              <a:rPr lang="zh-CN" altLang="en-US" strike="noStrike" noProof="1" smtClean="0"/>
              <a:t>单击此处编辑母版标题样式</a:t>
            </a:r>
            <a:endParaRPr lang="zh-CN" altLang="en-US" strike="noStrike" noProof="1"/>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smtClean="0"/>
              <a:t>单击此处编辑母版副标题样式</a:t>
            </a:r>
            <a:endParaRPr lang="zh-CN" altLang="en-US" strike="noStrike" noProof="1"/>
          </a:p>
        </p:txBody>
      </p:sp>
    </p:spTree>
  </p:cSld>
  <p:clrMapOvr>
    <a:masterClrMapping/>
  </p:clrMapOvr>
  <p:transition>
    <p:fad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457200"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54296" y="1600200"/>
            <a:ext cx="4032504" cy="4525963"/>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28650" y="1825625"/>
            <a:ext cx="3886200" cy="4351338"/>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Tree>
  </p:cSld>
  <p:clrMapOvr>
    <a:masterClrMapping/>
  </p:clrMapOvr>
  <p:transition>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Tree>
  </p:cSld>
  <p:clrMapOvr>
    <a:masterClrMapping/>
  </p:clrMapOvr>
  <p:transition>
    <p:fad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457200" y="274638"/>
            <a:ext cx="6052930" cy="5851525"/>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sz="half" idx="1"/>
          </p:nvPr>
        </p:nvSpPr>
        <p:spPr>
          <a:xfrm>
            <a:off x="6286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29150" y="1825625"/>
            <a:ext cx="3886200" cy="4351338"/>
          </a:xfr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890081" y="1778438"/>
            <a:ext cx="3655181"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4" name="内容占位符 3"/>
          <p:cNvSpPr>
            <a:spLocks noGrp="1"/>
          </p:cNvSpPr>
          <p:nvPr>
            <p:ph sz="half" idx="2"/>
          </p:nvPr>
        </p:nvSpPr>
        <p:spPr>
          <a:xfrm>
            <a:off x="890081" y="2665379"/>
            <a:ext cx="3655181" cy="3524284"/>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92704" y="1778438"/>
            <a:ext cx="3673182" cy="823912"/>
          </a:xfrm>
          <a:prstGeom prst="rect">
            <a:avLst/>
          </a:prstGeo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smtClean="0"/>
              <a:t>单击此处编辑母版文本样式</a:t>
            </a:r>
          </a:p>
        </p:txBody>
      </p:sp>
      <p:sp>
        <p:nvSpPr>
          <p:cNvPr id="6" name="内容占位符 5"/>
          <p:cNvSpPr>
            <a:spLocks noGrp="1"/>
          </p:cNvSpPr>
          <p:nvPr>
            <p:ph sz="quarter" idx="4"/>
          </p:nvPr>
        </p:nvSpPr>
        <p:spPr>
          <a:xfrm>
            <a:off x="4692704" y="2665379"/>
            <a:ext cx="3673182" cy="3524284"/>
          </a:xfrm>
          <a:prstGeom prst="rect">
            <a:avLst/>
          </a:prstGeom>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887391" y="987425"/>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3887391" y="457201"/>
            <a:ext cx="4629150" cy="540385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629841" y="2057400"/>
            <a:ext cx="3124012" cy="3811588"/>
          </a:xfrm>
          <a:prstGeom prst="rect">
            <a:avLst/>
          </a:prstGeo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18" Type="http://schemas.openxmlformats.org/officeDocument/2006/relationships/image" Target="../media/image2.w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oleObject" Target="../embeddings/oleObject1.bin"/><Relationship Id="rId2" Type="http://schemas.openxmlformats.org/officeDocument/2006/relationships/slideLayout" Target="../slideLayouts/slideLayout13.xml"/><Relationship Id="rId16"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vmlDrawing" Target="../drawings/vmlDrawing1.v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1.jpe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theme" Target="../theme/theme4.xml"/><Relationship Id="rId18" Type="http://schemas.openxmlformats.org/officeDocument/2006/relationships/image" Target="../media/image2.w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oleObject" Target="../embeddings/oleObject2.bin"/><Relationship Id="rId2" Type="http://schemas.openxmlformats.org/officeDocument/2006/relationships/slideLayout" Target="../slideLayouts/slideLayout36.xml"/><Relationship Id="rId16" Type="http://schemas.openxmlformats.org/officeDocument/2006/relationships/image" Target="../media/image4.jpeg"/><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3.jpeg"/><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vmlDrawing" Target="../drawings/vmlDrawing2.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标题 286721"/>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dirty="0"/>
              <a:t>单击此处编辑母版标题样式</a:t>
            </a:r>
          </a:p>
        </p:txBody>
      </p:sp>
      <p:sp>
        <p:nvSpPr>
          <p:cNvPr id="286724" name="日期占位符 286723"/>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286725" name="页脚占位符 286724"/>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286726" name="灯片编号占位符 286725"/>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pic>
        <p:nvPicPr>
          <p:cNvPr id="1030" name="图片 286726" descr="高教社背景1"/>
          <p:cNvPicPr>
            <a:picLocks noChangeAspect="1"/>
          </p:cNvPicPr>
          <p:nvPr/>
        </p:nvPicPr>
        <p:blipFill>
          <a:blip r:embed="rId13"/>
          <a:stretch>
            <a:fillRect/>
          </a:stretch>
        </p:blipFill>
        <p:spPr>
          <a:xfrm>
            <a:off x="-304800" y="-228600"/>
            <a:ext cx="9753600" cy="73152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2pPr>
      <a:lvl3pPr marL="914400" lvl="2"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3pPr>
      <a:lvl4pPr marL="1371600" lvl="3"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4pPr>
      <a:lvl5pPr marL="1828800" lvl="4"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5pPr>
      <a:lvl6pPr marL="2286000" lvl="5"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6pPr>
      <a:lvl7pPr marL="2743200" lvl="6"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7pPr>
      <a:lvl8pPr marL="3200400" lvl="7"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8pPr>
      <a:lvl9pPr marL="3657600" lvl="8"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图片 191489" descr="index_08"/>
          <p:cNvPicPr>
            <a:picLocks noChangeAspect="1"/>
          </p:cNvPicPr>
          <p:nvPr/>
        </p:nvPicPr>
        <p:blipFill>
          <a:blip r:embed="rId15"/>
          <a:stretch>
            <a:fillRect/>
          </a:stretch>
        </p:blipFill>
        <p:spPr>
          <a:xfrm>
            <a:off x="0" y="6724650"/>
            <a:ext cx="9144000" cy="165100"/>
          </a:xfrm>
          <a:prstGeom prst="rect">
            <a:avLst/>
          </a:prstGeom>
          <a:noFill/>
          <a:ln w="9525">
            <a:noFill/>
          </a:ln>
        </p:spPr>
      </p:pic>
      <p:sp>
        <p:nvSpPr>
          <p:cNvPr id="2051" name="矩形 191492" descr="白色大理石"/>
          <p:cNvSpPr/>
          <p:nvPr/>
        </p:nvSpPr>
        <p:spPr>
          <a:xfrm>
            <a:off x="6732588" y="6237288"/>
            <a:ext cx="1628775" cy="361950"/>
          </a:xfrm>
          <a:prstGeom prst="rect">
            <a:avLst/>
          </a:prstGeom>
        </p:spPr>
        <p:txBody>
          <a:bodyPr wrap="none" fromWordArt="1">
            <a:prstTxWarp prst="textPlain">
              <a:avLst>
                <a:gd name="adj" fmla="val 50000"/>
              </a:avLst>
            </a:prstTxWarp>
            <a:normAutofit/>
            <a:scene3d>
              <a:camera prst="legacyObliqueRight">
                <a:rot lat="0" lon="0" rev="0"/>
              </a:camera>
              <a:lightRig rig="legacyHarsh3" dir="t"/>
            </a:scene3d>
            <a:sp3d extrusionH="100000" prstMaterial="legacyMatte">
              <a:extrusionClr>
                <a:srgbClr val="663300"/>
              </a:extrusionClr>
            </a:sp3d>
          </a:bodyPr>
          <a:lstStyle/>
          <a:p>
            <a:pPr algn="ctr"/>
            <a:r>
              <a:rPr lang="zh-CN" altLang="en-US" sz="1400" i="1">
                <a:blipFill rotWithShape="0">
                  <a:blip r:embed="rId16"/>
                </a:blipFill>
                <a:latin typeface="华文新魏" panose="02010800040101010101" charset="-122"/>
                <a:ea typeface="华文新魏" panose="02010800040101010101" charset="-122"/>
              </a:rPr>
              <a:t>电工电子技术及应用</a:t>
            </a:r>
          </a:p>
        </p:txBody>
      </p:sp>
      <p:graphicFrame>
        <p:nvGraphicFramePr>
          <p:cNvPr id="2052" name="对象 191494"/>
          <p:cNvGraphicFramePr/>
          <p:nvPr/>
        </p:nvGraphicFramePr>
        <p:xfrm>
          <a:off x="468313" y="404813"/>
          <a:ext cx="766762" cy="722312"/>
        </p:xfrm>
        <a:graphic>
          <a:graphicData uri="http://schemas.openxmlformats.org/presentationml/2006/ole">
            <mc:AlternateContent xmlns:mc="http://schemas.openxmlformats.org/markup-compatibility/2006">
              <mc:Choice xmlns:v="urn:schemas-microsoft-com:vml" Requires="v">
                <p:oleObj spid="_x0000_s3080" r:id="rId17" imgW="469900" imgH="444500" progId="Word.Picture.8">
                  <p:embed/>
                </p:oleObj>
              </mc:Choice>
              <mc:Fallback>
                <p:oleObj r:id="rId17" imgW="469900" imgH="444500" progId="Word.Picture.8">
                  <p:embed/>
                  <p:pic>
                    <p:nvPicPr>
                      <p:cNvPr id="0" name="图片 3076"/>
                      <p:cNvPicPr/>
                      <p:nvPr/>
                    </p:nvPicPr>
                    <p:blipFill>
                      <a:blip r:embed="rId18">
                        <a:clrChange>
                          <a:clrFrom>
                            <a:srgbClr val="000000"/>
                          </a:clrFrom>
                          <a:clrTo>
                            <a:srgbClr val="000000">
                              <a:alpha val="0"/>
                            </a:srgbClr>
                          </a:clrTo>
                        </a:clrChange>
                      </a:blip>
                      <a:stretch>
                        <a:fillRect/>
                      </a:stretch>
                    </p:blipFill>
                    <p:spPr>
                      <a:xfrm>
                        <a:off x="468313" y="404813"/>
                        <a:ext cx="766762" cy="722312"/>
                      </a:xfrm>
                      <a:prstGeom prst="rect">
                        <a:avLst/>
                      </a:prstGeom>
                      <a:noFill/>
                      <a:ln w="38100">
                        <a:noFill/>
                        <a:miter/>
                      </a:ln>
                    </p:spPr>
                  </p:pic>
                </p:oleObj>
              </mc:Fallback>
            </mc:AlternateContent>
          </a:graphicData>
        </a:graphic>
      </p:graphicFrame>
      <p:sp>
        <p:nvSpPr>
          <p:cNvPr id="2053" name="文本框 191500"/>
          <p:cNvSpPr txBox="1"/>
          <p:nvPr/>
        </p:nvSpPr>
        <p:spPr>
          <a:xfrm>
            <a:off x="1008063" y="376238"/>
            <a:ext cx="8135937" cy="750887"/>
          </a:xfrm>
          <a:prstGeom prst="rect">
            <a:avLst/>
          </a:prstGeom>
          <a:noFill/>
          <a:ln w="9525">
            <a:noFill/>
          </a:ln>
        </p:spPr>
        <p:txBody>
          <a:bodyPr anchor="t">
            <a:spAutoFit/>
          </a:bodyPr>
          <a:lstStyle/>
          <a:p>
            <a:pPr lvl="0" indent="0" algn="l">
              <a:spcBef>
                <a:spcPct val="50000"/>
              </a:spcBef>
            </a:pPr>
            <a:endParaRPr lang="zh-CN" altLang="en-US" sz="3600" dirty="0">
              <a:solidFill>
                <a:srgbClr val="FFFF00"/>
              </a:solidFill>
              <a:latin typeface="Arial" panose="020B0604020202020204" pitchFamily="34" charset="0"/>
              <a:ea typeface="黑体" panose="02010609060101010101" pitchFamily="2" charset="-122"/>
            </a:endParaRPr>
          </a:p>
        </p:txBody>
      </p:sp>
      <p:sp>
        <p:nvSpPr>
          <p:cNvPr id="2054" name="直接连接符 191501"/>
          <p:cNvSpPr/>
          <p:nvPr/>
        </p:nvSpPr>
        <p:spPr>
          <a:xfrm>
            <a:off x="468313" y="1268413"/>
            <a:ext cx="6840537" cy="0"/>
          </a:xfrm>
          <a:prstGeom prst="line">
            <a:avLst/>
          </a:prstGeom>
          <a:ln w="76200" cap="flat" cmpd="sng">
            <a:solidFill>
              <a:srgbClr val="000099"/>
            </a:solidFill>
            <a:prstDash val="solid"/>
            <a:round/>
            <a:headEnd type="none" w="med" len="med"/>
            <a:tailEnd type="none" w="med" len="med"/>
          </a:ln>
        </p:spPr>
      </p:sp>
      <p:sp>
        <p:nvSpPr>
          <p:cNvPr id="2055" name="直接连接符 191502"/>
          <p:cNvSpPr/>
          <p:nvPr/>
        </p:nvSpPr>
        <p:spPr>
          <a:xfrm>
            <a:off x="468313" y="1341438"/>
            <a:ext cx="6911975" cy="0"/>
          </a:xfrm>
          <a:prstGeom prst="line">
            <a:avLst/>
          </a:prstGeom>
          <a:ln w="57150" cap="rnd" cmpd="sng">
            <a:solidFill>
              <a:srgbClr val="000099"/>
            </a:solidFill>
            <a:prstDash val="sysDot"/>
            <a:round/>
            <a:headEnd type="none" w="med" len="med"/>
            <a:tailEnd type="none" w="med" len="med"/>
          </a:ln>
        </p:spPr>
      </p:sp>
      <p:sp>
        <p:nvSpPr>
          <p:cNvPr id="2056" name="文本框 191503"/>
          <p:cNvSpPr txBox="1"/>
          <p:nvPr/>
        </p:nvSpPr>
        <p:spPr>
          <a:xfrm>
            <a:off x="550863" y="1268413"/>
            <a:ext cx="4737100" cy="457200"/>
          </a:xfrm>
          <a:prstGeom prst="rect">
            <a:avLst/>
          </a:prstGeom>
          <a:noFill/>
          <a:ln w="9525">
            <a:noFill/>
          </a:ln>
        </p:spPr>
        <p:txBody>
          <a:bodyPr anchor="t">
            <a:spAutoFit/>
          </a:bodyPr>
          <a:lstStyle/>
          <a:p>
            <a:pPr lvl="0" indent="0" algn="ctr">
              <a:spcBef>
                <a:spcPct val="50000"/>
              </a:spcBef>
            </a:pPr>
            <a:endParaRPr lang="zh-CN" altLang="en-US" dirty="0">
              <a:latin typeface="Arial" panose="020B0604020202020204" pitchFamily="34" charset="0"/>
              <a:ea typeface="楷体_GB2312" pitchFamily="49" charset="-122"/>
            </a:endParaRPr>
          </a:p>
        </p:txBody>
      </p:sp>
      <p:sp>
        <p:nvSpPr>
          <p:cNvPr id="2057" name="标题 191504"/>
          <p:cNvSpPr>
            <a:spLocks noGrp="1"/>
          </p:cNvSpPr>
          <p:nvPr>
            <p:ph type="title"/>
          </p:nvPr>
        </p:nvSpPr>
        <p:spPr>
          <a:xfrm>
            <a:off x="1258888" y="274638"/>
            <a:ext cx="7427912" cy="1143000"/>
          </a:xfrm>
          <a:prstGeom prst="rect">
            <a:avLst/>
          </a:prstGeom>
          <a:noFill/>
          <a:ln w="9525">
            <a:noFill/>
          </a:ln>
        </p:spPr>
        <p:txBody>
          <a:bodyPr anchor="ctr"/>
          <a:lstStyle/>
          <a:p>
            <a:pPr lvl="0" indent="0"/>
            <a:r>
              <a:rPr lang="zh-CN" altLang="en-US" dirty="0"/>
              <a:t>单击此处编辑母版标题样式</a:t>
            </a:r>
          </a:p>
        </p:txBody>
      </p:sp>
      <p:sp>
        <p:nvSpPr>
          <p:cNvPr id="2058" name="文本占位符 191505"/>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fade/>
  </p:transition>
  <p:hf sldNum="0" hdr="0" ftr="0" dt="0"/>
  <p:txStyles>
    <p:titleStyle>
      <a:lvl1pPr marL="0" lvl="0" indent="0" algn="l" defTabSz="914400" rtl="0" eaLnBrk="1" fontAlgn="base" latinLnBrk="0" hangingPunct="1">
        <a:lnSpc>
          <a:spcPct val="100000"/>
        </a:lnSpc>
        <a:spcBef>
          <a:spcPct val="0"/>
        </a:spcBef>
        <a:spcAft>
          <a:spcPct val="0"/>
        </a:spcAft>
        <a:buNone/>
        <a:defRPr sz="3600" b="1" i="0" u="none" kern="1200" baseline="0">
          <a:solidFill>
            <a:srgbClr val="CC3300"/>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1" i="0" u="none" kern="1200" baseline="0">
          <a:solidFill>
            <a:srgbClr val="000099"/>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宋体" panose="02010600030101010101" pitchFamily="2" charset="-122"/>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宋体" panose="02010600030101010101" pitchFamily="2" charset="-122"/>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2pPr>
      <a:lvl3pPr marL="914400" lvl="2"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3pPr>
      <a:lvl4pPr marL="1371600" lvl="3"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4pPr>
      <a:lvl5pPr marL="1828800" lvl="4"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5pPr>
      <a:lvl6pPr marL="2286000" lvl="5"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6pPr>
      <a:lvl7pPr marL="2743200" lvl="6"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7pPr>
      <a:lvl8pPr marL="3200400" lvl="7"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8pPr>
      <a:lvl9pPr marL="3657600" lvl="8"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标题 286721"/>
          <p:cNvSpPr>
            <a:spLocks noGrp="1"/>
          </p:cNvSpPr>
          <p:nvPr>
            <p:ph type="title"/>
          </p:nvPr>
        </p:nvSpPr>
        <p:spPr>
          <a:xfrm>
            <a:off x="457200" y="274638"/>
            <a:ext cx="8229600" cy="1143000"/>
          </a:xfrm>
          <a:prstGeom prst="rect">
            <a:avLst/>
          </a:prstGeom>
          <a:noFill/>
          <a:ln w="9525">
            <a:noFill/>
          </a:ln>
        </p:spPr>
        <p:txBody>
          <a:bodyPr anchor="ctr"/>
          <a:lstStyle/>
          <a:p>
            <a:pPr lvl="0" indent="0"/>
            <a:r>
              <a:rPr lang="zh-CN" altLang="en-US" dirty="0"/>
              <a:t>单击此处编辑母版标题样式</a:t>
            </a:r>
          </a:p>
        </p:txBody>
      </p:sp>
      <p:sp>
        <p:nvSpPr>
          <p:cNvPr id="286724" name="日期占位符 286723"/>
          <p:cNvSpPr>
            <a:spLocks noGrp="1"/>
          </p:cNvSpPr>
          <p:nvPr>
            <p:ph type="dt" sz="half" idx="2"/>
          </p:nvPr>
        </p:nvSpPr>
        <p:spPr>
          <a:xfrm>
            <a:off x="457200" y="6245225"/>
            <a:ext cx="2133600" cy="476250"/>
          </a:xfrm>
          <a:prstGeom prst="rect">
            <a:avLst/>
          </a:prstGeom>
          <a:noFill/>
          <a:ln w="9525">
            <a:noFill/>
          </a:ln>
        </p:spPr>
        <p:txBody>
          <a:bodyPr/>
          <a:lstStyle>
            <a:lvl1pPr>
              <a:defRPr sz="1400" b="0"/>
            </a:lvl1p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286725" name="页脚占位符 286724"/>
          <p:cNvSpPr>
            <a:spLocks noGrp="1"/>
          </p:cNvSpPr>
          <p:nvPr>
            <p:ph type="ftr" sz="quarter" idx="3"/>
          </p:nvPr>
        </p:nvSpPr>
        <p:spPr>
          <a:xfrm>
            <a:off x="3124200" y="6245225"/>
            <a:ext cx="2895600" cy="476250"/>
          </a:xfrm>
          <a:prstGeom prst="rect">
            <a:avLst/>
          </a:prstGeom>
          <a:noFill/>
          <a:ln w="9525">
            <a:noFill/>
          </a:ln>
        </p:spPr>
        <p:txBody>
          <a:bodyPr/>
          <a:lstStyle>
            <a:lvl1pPr algn="ctr">
              <a:defRPr sz="1400" b="0"/>
            </a:lvl1pPr>
          </a:lstStyle>
          <a:p>
            <a:pPr lvl="0" fontAlgn="base"/>
            <a:endParaRPr lang="zh-CN" altLang="en-US" strike="noStrike" noProof="1">
              <a:latin typeface="Times New Roman" panose="02020603050405020304" pitchFamily="18" charset="0"/>
              <a:ea typeface="宋体" panose="02010600030101010101" pitchFamily="2" charset="-122"/>
            </a:endParaRPr>
          </a:p>
        </p:txBody>
      </p:sp>
      <p:sp>
        <p:nvSpPr>
          <p:cNvPr id="286726" name="灯片编号占位符 286725"/>
          <p:cNvSpPr>
            <a:spLocks noGrp="1"/>
          </p:cNvSpPr>
          <p:nvPr>
            <p:ph type="sldNum" sz="quarter" idx="4"/>
          </p:nvPr>
        </p:nvSpPr>
        <p:spPr>
          <a:xfrm>
            <a:off x="6553200" y="6245225"/>
            <a:ext cx="2133600" cy="476250"/>
          </a:xfrm>
          <a:prstGeom prst="rect">
            <a:avLst/>
          </a:prstGeom>
          <a:noFill/>
          <a:ln w="9525">
            <a:noFill/>
          </a:ln>
        </p:spPr>
        <p:txBody>
          <a:bodyPr/>
          <a:lstStyle>
            <a:lvl1pPr algn="r">
              <a:defRPr sz="1400" b="0"/>
            </a:lvl1pPr>
          </a:lstStyle>
          <a:p>
            <a:pPr lvl="0" fontAlgn="base"/>
            <a:fld id="{9A0DB2DC-4C9A-4742-B13C-FB6460FD3503}" type="slidenum">
              <a:rPr lang="zh-CN" altLang="en-US" strike="noStrike" noProof="1" dirty="0">
                <a:latin typeface="Times New Roman" panose="02020603050405020304" pitchFamily="18" charset="0"/>
                <a:ea typeface="宋体" panose="02010600030101010101" pitchFamily="2" charset="-122"/>
                <a:cs typeface="+mn-cs"/>
              </a:rPr>
              <a:t>‹#›</a:t>
            </a:fld>
            <a:endParaRPr lang="zh-CN" altLang="en-US" strike="noStrike" noProof="1">
              <a:latin typeface="Times New Roman" panose="02020603050405020304" pitchFamily="18" charset="0"/>
              <a:ea typeface="宋体" panose="02010600030101010101" pitchFamily="2" charset="-122"/>
            </a:endParaRPr>
          </a:p>
        </p:txBody>
      </p:sp>
      <p:pic>
        <p:nvPicPr>
          <p:cNvPr id="3078" name="图片 286726" descr="高教社背景1"/>
          <p:cNvPicPr>
            <a:picLocks noChangeAspect="1"/>
          </p:cNvPicPr>
          <p:nvPr/>
        </p:nvPicPr>
        <p:blipFill>
          <a:blip r:embed="rId13"/>
          <a:stretch>
            <a:fillRect/>
          </a:stretch>
        </p:blipFill>
        <p:spPr>
          <a:xfrm>
            <a:off x="-304800" y="-228600"/>
            <a:ext cx="9753600" cy="731520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2pPr>
      <a:lvl3pPr marL="914400" lvl="2"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3pPr>
      <a:lvl4pPr marL="1371600" lvl="3"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4pPr>
      <a:lvl5pPr marL="1828800" lvl="4"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5pPr>
      <a:lvl6pPr marL="2286000" lvl="5"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6pPr>
      <a:lvl7pPr marL="2743200" lvl="6"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7pPr>
      <a:lvl8pPr marL="3200400" lvl="7"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8pPr>
      <a:lvl9pPr marL="3657600" lvl="8"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图片 191489" descr="index_08"/>
          <p:cNvPicPr>
            <a:picLocks noChangeAspect="1"/>
          </p:cNvPicPr>
          <p:nvPr/>
        </p:nvPicPr>
        <p:blipFill>
          <a:blip r:embed="rId15"/>
          <a:stretch>
            <a:fillRect/>
          </a:stretch>
        </p:blipFill>
        <p:spPr>
          <a:xfrm>
            <a:off x="0" y="6724650"/>
            <a:ext cx="9144000" cy="165100"/>
          </a:xfrm>
          <a:prstGeom prst="rect">
            <a:avLst/>
          </a:prstGeom>
          <a:noFill/>
          <a:ln w="9525">
            <a:noFill/>
          </a:ln>
        </p:spPr>
      </p:pic>
      <p:sp>
        <p:nvSpPr>
          <p:cNvPr id="4099" name="矩形 191492" descr="白色大理石"/>
          <p:cNvSpPr/>
          <p:nvPr/>
        </p:nvSpPr>
        <p:spPr>
          <a:xfrm>
            <a:off x="6732588" y="6237288"/>
            <a:ext cx="1628775" cy="361950"/>
          </a:xfrm>
          <a:prstGeom prst="rect">
            <a:avLst/>
          </a:prstGeom>
        </p:spPr>
        <p:txBody>
          <a:bodyPr wrap="none" fromWordArt="1">
            <a:prstTxWarp prst="textPlain">
              <a:avLst>
                <a:gd name="adj" fmla="val 50000"/>
              </a:avLst>
            </a:prstTxWarp>
            <a:normAutofit/>
            <a:scene3d>
              <a:camera prst="legacyObliqueRight">
                <a:rot lat="0" lon="0" rev="0"/>
              </a:camera>
              <a:lightRig rig="legacyHarsh3" dir="t"/>
            </a:scene3d>
            <a:sp3d extrusionH="100000" prstMaterial="legacyMatte">
              <a:extrusionClr>
                <a:srgbClr val="663300"/>
              </a:extrusionClr>
            </a:sp3d>
          </a:bodyPr>
          <a:lstStyle/>
          <a:p>
            <a:pPr algn="ctr"/>
            <a:r>
              <a:rPr lang="zh-CN" altLang="en-US" sz="1400" i="1">
                <a:blipFill rotWithShape="0">
                  <a:blip r:embed="rId16"/>
                </a:blipFill>
                <a:latin typeface="华文新魏" panose="02010800040101010101" charset="-122"/>
                <a:ea typeface="华文新魏" panose="02010800040101010101" charset="-122"/>
              </a:rPr>
              <a:t>电工电子技术及应用</a:t>
            </a:r>
          </a:p>
        </p:txBody>
      </p:sp>
      <p:graphicFrame>
        <p:nvGraphicFramePr>
          <p:cNvPr id="4100" name="对象 191494"/>
          <p:cNvGraphicFramePr/>
          <p:nvPr/>
        </p:nvGraphicFramePr>
        <p:xfrm>
          <a:off x="468313" y="404813"/>
          <a:ext cx="766762" cy="722312"/>
        </p:xfrm>
        <a:graphic>
          <a:graphicData uri="http://schemas.openxmlformats.org/presentationml/2006/ole">
            <mc:AlternateContent xmlns:mc="http://schemas.openxmlformats.org/markup-compatibility/2006">
              <mc:Choice xmlns:v="urn:schemas-microsoft-com:vml" Requires="v">
                <p:oleObj spid="_x0000_s4098" r:id="rId17" imgW="469900" imgH="444500" progId="Word.Picture.8">
                  <p:embed/>
                </p:oleObj>
              </mc:Choice>
              <mc:Fallback>
                <p:oleObj r:id="rId17" imgW="469900" imgH="444500" progId="Word.Picture.8">
                  <p:embed/>
                  <p:pic>
                    <p:nvPicPr>
                      <p:cNvPr id="0" name="图片 3075"/>
                      <p:cNvPicPr/>
                      <p:nvPr/>
                    </p:nvPicPr>
                    <p:blipFill>
                      <a:blip r:embed="rId18">
                        <a:clrChange>
                          <a:clrFrom>
                            <a:srgbClr val="F5C630"/>
                          </a:clrFrom>
                          <a:clrTo>
                            <a:srgbClr val="F5C630">
                              <a:alpha val="0"/>
                            </a:srgbClr>
                          </a:clrTo>
                        </a:clrChange>
                        <a:lum contrast="36000"/>
                      </a:blip>
                      <a:stretch>
                        <a:fillRect/>
                      </a:stretch>
                    </p:blipFill>
                    <p:spPr>
                      <a:xfrm>
                        <a:off x="468313" y="404813"/>
                        <a:ext cx="766762" cy="722312"/>
                      </a:xfrm>
                      <a:prstGeom prst="rect">
                        <a:avLst/>
                      </a:prstGeom>
                      <a:noFill/>
                      <a:ln w="38100">
                        <a:noFill/>
                        <a:miter/>
                      </a:ln>
                    </p:spPr>
                  </p:pic>
                </p:oleObj>
              </mc:Fallback>
            </mc:AlternateContent>
          </a:graphicData>
        </a:graphic>
      </p:graphicFrame>
      <p:sp>
        <p:nvSpPr>
          <p:cNvPr id="4101" name="文本框 191500"/>
          <p:cNvSpPr txBox="1"/>
          <p:nvPr/>
        </p:nvSpPr>
        <p:spPr>
          <a:xfrm>
            <a:off x="468313" y="333375"/>
            <a:ext cx="8135937" cy="750888"/>
          </a:xfrm>
          <a:prstGeom prst="rect">
            <a:avLst/>
          </a:prstGeom>
          <a:noFill/>
          <a:ln w="9525">
            <a:noFill/>
          </a:ln>
        </p:spPr>
        <p:txBody>
          <a:bodyPr anchor="t">
            <a:spAutoFit/>
          </a:bodyPr>
          <a:lstStyle/>
          <a:p>
            <a:pPr lvl="0" indent="0" algn="l">
              <a:spcBef>
                <a:spcPct val="50000"/>
              </a:spcBef>
            </a:pPr>
            <a:endParaRPr lang="zh-CN" altLang="en-US" sz="3600" dirty="0">
              <a:solidFill>
                <a:srgbClr val="FFFF00"/>
              </a:solidFill>
              <a:latin typeface="Arial" panose="020B0604020202020204" pitchFamily="34" charset="0"/>
              <a:ea typeface="黑体" panose="02010609060101010101" pitchFamily="2" charset="-122"/>
            </a:endParaRPr>
          </a:p>
        </p:txBody>
      </p:sp>
      <p:sp>
        <p:nvSpPr>
          <p:cNvPr id="4102" name="直接连接符 191501"/>
          <p:cNvSpPr/>
          <p:nvPr/>
        </p:nvSpPr>
        <p:spPr>
          <a:xfrm>
            <a:off x="468313" y="1268413"/>
            <a:ext cx="6840537" cy="0"/>
          </a:xfrm>
          <a:prstGeom prst="line">
            <a:avLst/>
          </a:prstGeom>
          <a:ln w="76200" cap="flat" cmpd="sng">
            <a:solidFill>
              <a:srgbClr val="000099"/>
            </a:solidFill>
            <a:prstDash val="solid"/>
            <a:round/>
            <a:headEnd type="none" w="med" len="med"/>
            <a:tailEnd type="none" w="med" len="med"/>
          </a:ln>
        </p:spPr>
      </p:sp>
      <p:sp>
        <p:nvSpPr>
          <p:cNvPr id="4103" name="直接连接符 191502"/>
          <p:cNvSpPr/>
          <p:nvPr/>
        </p:nvSpPr>
        <p:spPr>
          <a:xfrm>
            <a:off x="468313" y="1341438"/>
            <a:ext cx="6911975" cy="0"/>
          </a:xfrm>
          <a:prstGeom prst="line">
            <a:avLst/>
          </a:prstGeom>
          <a:ln w="57150" cap="rnd" cmpd="sng">
            <a:solidFill>
              <a:srgbClr val="000099"/>
            </a:solidFill>
            <a:prstDash val="sysDot"/>
            <a:round/>
            <a:headEnd type="none" w="med" len="med"/>
            <a:tailEnd type="none" w="med" len="med"/>
          </a:ln>
        </p:spPr>
      </p:sp>
      <p:sp>
        <p:nvSpPr>
          <p:cNvPr id="4104" name="文本框 191503"/>
          <p:cNvSpPr txBox="1"/>
          <p:nvPr/>
        </p:nvSpPr>
        <p:spPr>
          <a:xfrm>
            <a:off x="627063" y="549275"/>
            <a:ext cx="4737100" cy="457200"/>
          </a:xfrm>
          <a:prstGeom prst="rect">
            <a:avLst/>
          </a:prstGeom>
          <a:noFill/>
          <a:ln w="9525">
            <a:noFill/>
          </a:ln>
        </p:spPr>
        <p:txBody>
          <a:bodyPr anchor="t">
            <a:spAutoFit/>
          </a:bodyPr>
          <a:lstStyle/>
          <a:p>
            <a:pPr lvl="0" indent="0" algn="ctr">
              <a:spcBef>
                <a:spcPct val="50000"/>
              </a:spcBef>
            </a:pPr>
            <a:endParaRPr lang="zh-CN" altLang="en-US" dirty="0">
              <a:latin typeface="Arial" panose="020B0604020202020204" pitchFamily="34" charset="0"/>
              <a:ea typeface="楷体_GB2312" pitchFamily="49" charset="-122"/>
            </a:endParaRPr>
          </a:p>
        </p:txBody>
      </p:sp>
      <p:sp>
        <p:nvSpPr>
          <p:cNvPr id="4105" name="标题 191504"/>
          <p:cNvSpPr>
            <a:spLocks noGrp="1"/>
          </p:cNvSpPr>
          <p:nvPr>
            <p:ph type="title"/>
          </p:nvPr>
        </p:nvSpPr>
        <p:spPr>
          <a:xfrm>
            <a:off x="1258888" y="274638"/>
            <a:ext cx="7427912" cy="1143000"/>
          </a:xfrm>
          <a:prstGeom prst="rect">
            <a:avLst/>
          </a:prstGeom>
          <a:noFill/>
          <a:ln w="9525">
            <a:noFill/>
          </a:ln>
        </p:spPr>
        <p:txBody>
          <a:bodyPr anchor="ctr"/>
          <a:lstStyle/>
          <a:p>
            <a:pPr lvl="0" indent="0"/>
            <a:r>
              <a:rPr lang="zh-CN" altLang="en-US" dirty="0"/>
              <a:t>单击此处编辑母版标题样式</a:t>
            </a:r>
          </a:p>
        </p:txBody>
      </p:sp>
      <p:sp>
        <p:nvSpPr>
          <p:cNvPr id="4106" name="文本占位符 191505"/>
          <p:cNvSpPr>
            <a:spLocks noGrp="1"/>
          </p:cNvSpPr>
          <p:nvPr>
            <p:ph type="body"/>
          </p:nvPr>
        </p:nvSpPr>
        <p:spPr>
          <a:xfrm>
            <a:off x="457200" y="1600200"/>
            <a:ext cx="8229600" cy="4525963"/>
          </a:xfrm>
          <a:prstGeom prst="rect">
            <a:avLst/>
          </a:prstGeom>
          <a:noFill/>
          <a:ln w="9525">
            <a:noFill/>
          </a:ln>
        </p:spPr>
        <p:txBody>
          <a:bodyPr anchor="t"/>
          <a:lstStyle/>
          <a:p>
            <a:pPr lvl="0" indent="-342900"/>
            <a:r>
              <a:rPr lang="zh-CN" altLang="en-US" dirty="0"/>
              <a:t>单击此处编辑母版文本样式</a:t>
            </a:r>
          </a:p>
          <a:p>
            <a:pPr lvl="1" indent="-285750"/>
            <a:r>
              <a:rPr lang="zh-CN" altLang="en-US" dirty="0"/>
              <a:t>第二级</a:t>
            </a:r>
          </a:p>
          <a:p>
            <a:pPr lvl="2" indent="-228600"/>
            <a:r>
              <a:rPr lang="zh-CN" altLang="en-US" dirty="0"/>
              <a:t>第三级</a:t>
            </a:r>
          </a:p>
          <a:p>
            <a:pPr lvl="3" indent="-228600"/>
            <a:r>
              <a:rPr lang="zh-CN" altLang="en-US" dirty="0"/>
              <a:t>第四级</a:t>
            </a:r>
          </a:p>
          <a:p>
            <a:pPr lvl="4" indent="-228600"/>
            <a:r>
              <a:rPr lang="zh-CN" altLang="en-US" dirty="0"/>
              <a:t>第五级</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ransition>
    <p:fade/>
  </p:transition>
  <p:hf sldNum="0" hdr="0" ftr="0" dt="0"/>
  <p:txStyles>
    <p:titleStyle>
      <a:lvl1pPr marL="0" lvl="0" indent="0" algn="l" defTabSz="914400" rtl="0" eaLnBrk="1" fontAlgn="base" latinLnBrk="0" hangingPunct="1">
        <a:lnSpc>
          <a:spcPct val="100000"/>
        </a:lnSpc>
        <a:spcBef>
          <a:spcPct val="0"/>
        </a:spcBef>
        <a:spcAft>
          <a:spcPct val="0"/>
        </a:spcAft>
        <a:buNone/>
        <a:defRPr sz="3600" b="1" i="0" u="none" kern="1200" baseline="0">
          <a:solidFill>
            <a:srgbClr val="CC3300"/>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1" i="0" u="none" kern="1200" baseline="0">
          <a:solidFill>
            <a:srgbClr val="000099"/>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宋体" panose="02010600030101010101" pitchFamily="2" charset="-122"/>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宋体" panose="02010600030101010101" pitchFamily="2" charset="-122"/>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宋体" panose="02010600030101010101" pitchFamily="2" charset="-122"/>
          <a:cs typeface="+mn-cs"/>
        </a:defRPr>
      </a:lvl9pPr>
    </p:bodyStyle>
    <p:otherStyle>
      <a:lvl1pPr marL="0" lvl="0" indent="0" algn="l" defTabSz="914400" rtl="0" eaLnBrk="1" fontAlgn="base" latinLnBrk="0" hangingPunct="1">
        <a:lnSpc>
          <a:spcPct val="100000"/>
        </a:lnSpc>
        <a:spcBef>
          <a:spcPct val="0"/>
        </a:spcBef>
        <a:spcAft>
          <a:spcPct val="0"/>
        </a:spcAft>
        <a:buNone/>
        <a:defRPr sz="2400" b="0" i="0" u="none" kern="1200" baseline="0">
          <a:solidFill>
            <a:schemeClr val="tx1"/>
          </a:solidFill>
          <a:latin typeface="+mn-lt"/>
          <a:ea typeface="+mn-ea"/>
          <a:cs typeface="+mn-cs"/>
        </a:defRPr>
      </a:lvl1pPr>
      <a:lvl2pPr marL="457200" lvl="1"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2pPr>
      <a:lvl3pPr marL="914400" lvl="2"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3pPr>
      <a:lvl4pPr marL="1371600" lvl="3"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4pPr>
      <a:lvl5pPr marL="1828800" lvl="4"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5pPr>
      <a:lvl6pPr marL="2286000" lvl="5"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6pPr>
      <a:lvl7pPr marL="2743200" lvl="6"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7pPr>
      <a:lvl8pPr marL="3200400" lvl="7"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8pPr>
      <a:lvl9pPr marL="3657600" lvl="8" indent="0" algn="ctr" defTabSz="914400" rtl="0" eaLnBrk="1" fontAlgn="base" latinLnBrk="0" hangingPunct="1">
        <a:lnSpc>
          <a:spcPct val="120000"/>
        </a:lnSpc>
        <a:spcBef>
          <a:spcPct val="0"/>
        </a:spcBef>
        <a:spcAft>
          <a:spcPct val="0"/>
        </a:spcAft>
        <a:buNone/>
        <a:defRPr sz="2000" b="1" i="0" u="none" kern="1200" baseline="0">
          <a:solidFill>
            <a:schemeClr val="tx1"/>
          </a:solidFill>
          <a:latin typeface="Arial" panose="020B0604020202020204" pitchFamily="34" charset="0"/>
          <a:ea typeface="楷体_GB2312" pitchFamily="49"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10.wmf"/><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oleObject" Target="../embeddings/oleObject6.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1.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3.xml"/><Relationship Id="rId1" Type="http://schemas.openxmlformats.org/officeDocument/2006/relationships/vmlDrawing" Target="../drawings/vmlDrawing6.vml"/><Relationship Id="rId5" Type="http://schemas.openxmlformats.org/officeDocument/2006/relationships/image" Target="../media/image13.png"/><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3.xml"/><Relationship Id="rId1" Type="http://schemas.openxmlformats.org/officeDocument/2006/relationships/vmlDrawing" Target="../drawings/vmlDrawing7.vml"/><Relationship Id="rId6" Type="http://schemas.openxmlformats.org/officeDocument/2006/relationships/image" Target="../media/image14.png"/><Relationship Id="rId5" Type="http://schemas.openxmlformats.org/officeDocument/2006/relationships/oleObject" Target="../embeddings/oleObject10.bin"/><Relationship Id="rId4" Type="http://schemas.openxmlformats.org/officeDocument/2006/relationships/image" Target="../media/image8.jpeg"/></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7.xml"/><Relationship Id="rId7" Type="http://schemas.openxmlformats.org/officeDocument/2006/relationships/image" Target="../media/image16.wmf"/><Relationship Id="rId2" Type="http://schemas.openxmlformats.org/officeDocument/2006/relationships/slideLayout" Target="../slideLayouts/slideLayout23.xml"/><Relationship Id="rId1" Type="http://schemas.openxmlformats.org/officeDocument/2006/relationships/vmlDrawing" Target="../drawings/vmlDrawing8.vml"/><Relationship Id="rId6" Type="http://schemas.openxmlformats.org/officeDocument/2006/relationships/oleObject" Target="../embeddings/oleObject12.bin"/><Relationship Id="rId11" Type="http://schemas.openxmlformats.org/officeDocument/2006/relationships/image" Target="../media/image12.wmf"/><Relationship Id="rId5" Type="http://schemas.openxmlformats.org/officeDocument/2006/relationships/image" Target="../media/image15.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7.w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9.xml"/><Relationship Id="rId1" Type="http://schemas.openxmlformats.org/officeDocument/2006/relationships/slideLayout" Target="../slideLayouts/slideLayout18.xml"/><Relationship Id="rId5" Type="http://schemas.openxmlformats.org/officeDocument/2006/relationships/image" Target="../media/image20.jpeg"/><Relationship Id="rId4" Type="http://schemas.openxmlformats.org/officeDocument/2006/relationships/image" Target="../media/image19.png"/></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notesSlide" Target="../notesSlides/notesSlide12.xml"/><Relationship Id="rId7" Type="http://schemas.openxmlformats.org/officeDocument/2006/relationships/oleObject" Target="../embeddings/oleObject16.bin"/><Relationship Id="rId2" Type="http://schemas.openxmlformats.org/officeDocument/2006/relationships/slideLayout" Target="../slideLayouts/slideLayout13.xml"/><Relationship Id="rId1" Type="http://schemas.openxmlformats.org/officeDocument/2006/relationships/vmlDrawing" Target="../drawings/vmlDrawing9.vml"/><Relationship Id="rId6" Type="http://schemas.openxmlformats.org/officeDocument/2006/relationships/image" Target="../media/image21.png"/><Relationship Id="rId5" Type="http://schemas.openxmlformats.org/officeDocument/2006/relationships/oleObject" Target="../embeddings/oleObject15.bin"/><Relationship Id="rId4" Type="http://schemas.openxmlformats.org/officeDocument/2006/relationships/image" Target="../media/image8.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3.xml"/><Relationship Id="rId1" Type="http://schemas.openxmlformats.org/officeDocument/2006/relationships/vmlDrawing" Target="../drawings/vmlDrawing10.vml"/><Relationship Id="rId5" Type="http://schemas.openxmlformats.org/officeDocument/2006/relationships/image" Target="../media/image23.png"/><Relationship Id="rId4" Type="http://schemas.openxmlformats.org/officeDocument/2006/relationships/oleObject" Target="../embeddings/oleObject17.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36.xml"/><Relationship Id="rId1" Type="http://schemas.openxmlformats.org/officeDocument/2006/relationships/vmlDrawing" Target="../drawings/vmlDrawing11.vml"/><Relationship Id="rId5" Type="http://schemas.openxmlformats.org/officeDocument/2006/relationships/image" Target="../media/image25.png"/><Relationship Id="rId4" Type="http://schemas.openxmlformats.org/officeDocument/2006/relationships/oleObject" Target="../embeddings/oleObject18.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36.xml"/><Relationship Id="rId1" Type="http://schemas.openxmlformats.org/officeDocument/2006/relationships/vmlDrawing" Target="../drawings/vmlDrawing12.vml"/><Relationship Id="rId5" Type="http://schemas.openxmlformats.org/officeDocument/2006/relationships/image" Target="../media/image8.jpeg"/><Relationship Id="rId4" Type="http://schemas.openxmlformats.org/officeDocument/2006/relationships/image" Target="../media/image26.png"/></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diagramLayout" Target="../diagrams/layout1.xml"/><Relationship Id="rId7" Type="http://schemas.openxmlformats.org/officeDocument/2006/relationships/slide" Target="slide6.xml"/><Relationship Id="rId2" Type="http://schemas.openxmlformats.org/officeDocument/2006/relationships/diagramData" Target="../diagrams/data1.xml"/><Relationship Id="rId1" Type="http://schemas.openxmlformats.org/officeDocument/2006/relationships/slideLayout" Target="../slideLayouts/slideLayout2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slide" Target="slide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3.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文本占位符 31751"/>
          <p:cNvSpPr>
            <a:spLocks noGrp="1"/>
          </p:cNvSpPr>
          <p:nvPr>
            <p:ph idx="1"/>
          </p:nvPr>
        </p:nvSpPr>
        <p:spPr>
          <a:xfrm>
            <a:off x="663575" y="2146300"/>
            <a:ext cx="8229600" cy="1257300"/>
          </a:xfrm>
          <a:noFill/>
          <a:ln>
            <a:noFill/>
          </a:ln>
        </p:spPr>
        <p:txBody>
          <a:bodyPr anchor="t"/>
          <a:lstStyle/>
          <a:p>
            <a:pPr algn="ctr">
              <a:buNone/>
            </a:pPr>
            <a:r>
              <a:rPr lang="zh-CN" altLang="en-US" sz="5400" b="1" dirty="0">
                <a:solidFill>
                  <a:srgbClr val="CC3300"/>
                </a:solidFill>
                <a:ea typeface="黑体" panose="02010609060101010101" pitchFamily="2" charset="-122"/>
              </a:rPr>
              <a:t>模块十   直流稳压电源</a:t>
            </a:r>
          </a:p>
          <a:p>
            <a:pPr>
              <a:buNone/>
            </a:pPr>
            <a:r>
              <a:rPr lang="zh-CN" altLang="en-US" sz="3600" b="1" dirty="0">
                <a:solidFill>
                  <a:srgbClr val="CC3300"/>
                </a:solidFill>
                <a:latin typeface="华文隶书" panose="02010800040101010101" pitchFamily="2" charset="-122"/>
                <a:ea typeface="华文隶书" panose="02010800040101010101" pitchFamily="2" charset="-122"/>
              </a:rPr>
              <a:t>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标题 404481"/>
          <p:cNvSpPr>
            <a:spLocks noGrp="1"/>
          </p:cNvSpPr>
          <p:nvPr>
            <p:ph type="title"/>
          </p:nvPr>
        </p:nvSpPr>
        <p:spPr>
          <a:xfrm>
            <a:off x="1403350" y="260350"/>
            <a:ext cx="7210425" cy="1143000"/>
          </a:xfrm>
          <a:ln/>
        </p:spPr>
        <p:txBody>
          <a:bodyPr anchor="ctr"/>
          <a:lstStyle/>
          <a:p>
            <a:r>
              <a:rPr lang="zh-CN" altLang="en-US" dirty="0">
                <a:latin typeface="宋体" panose="02010600030101010101" pitchFamily="2" charset="-122"/>
              </a:rPr>
              <a:t>单相半波整流</a:t>
            </a:r>
          </a:p>
        </p:txBody>
      </p:sp>
      <p:sp>
        <p:nvSpPr>
          <p:cNvPr id="19458" name="文本框 404483"/>
          <p:cNvSpPr txBox="1"/>
          <p:nvPr/>
        </p:nvSpPr>
        <p:spPr>
          <a:xfrm>
            <a:off x="0" y="1447800"/>
            <a:ext cx="655320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  3. </a:t>
            </a:r>
            <a:r>
              <a:rPr lang="zh-CN" altLang="en-US" sz="2800" dirty="0">
                <a:solidFill>
                  <a:srgbClr val="000099"/>
                </a:solidFill>
                <a:latin typeface="楷体_GB2312" pitchFamily="49" charset="-122"/>
                <a:ea typeface="楷体_GB2312" pitchFamily="49" charset="-122"/>
              </a:rPr>
              <a:t>负载电阻上的平均电压和电流</a:t>
            </a:r>
            <a:endParaRPr lang="zh-CN" altLang="en-US" sz="2800">
              <a:solidFill>
                <a:srgbClr val="000099"/>
              </a:solidFill>
              <a:latin typeface="楷体_GB2312" pitchFamily="49" charset="-122"/>
              <a:ea typeface="楷体_GB2312" pitchFamily="49" charset="-122"/>
            </a:endParaRPr>
          </a:p>
        </p:txBody>
      </p:sp>
      <p:sp>
        <p:nvSpPr>
          <p:cNvPr id="19459" name="矩形 404488"/>
          <p:cNvSpPr/>
          <p:nvPr/>
        </p:nvSpPr>
        <p:spPr>
          <a:xfrm>
            <a:off x="3924300" y="33099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19460" name="对象 404487"/>
          <p:cNvGraphicFramePr/>
          <p:nvPr/>
        </p:nvGraphicFramePr>
        <p:xfrm>
          <a:off x="2514600" y="2209800"/>
          <a:ext cx="2552700" cy="469900"/>
        </p:xfrm>
        <a:graphic>
          <a:graphicData uri="http://schemas.openxmlformats.org/presentationml/2006/ole">
            <mc:AlternateContent xmlns:mc="http://schemas.openxmlformats.org/markup-compatibility/2006">
              <mc:Choice xmlns:v="urn:schemas-microsoft-com:vml" Requires="v">
                <p:oleObj spid="_x0000_s8197" r:id="rId4" imgW="1295400" imgH="241300" progId="Equation.DSMT4">
                  <p:embed/>
                </p:oleObj>
              </mc:Choice>
              <mc:Fallback>
                <p:oleObj r:id="rId4" imgW="1295400" imgH="241300" progId="Equation.DSMT4">
                  <p:embed/>
                  <p:pic>
                    <p:nvPicPr>
                      <p:cNvPr id="0" name="图片 3079"/>
                      <p:cNvPicPr/>
                      <p:nvPr/>
                    </p:nvPicPr>
                    <p:blipFill>
                      <a:blip r:embed="rId5"/>
                      <a:stretch>
                        <a:fillRect/>
                      </a:stretch>
                    </p:blipFill>
                    <p:spPr>
                      <a:xfrm>
                        <a:off x="2514600" y="2209800"/>
                        <a:ext cx="2552700" cy="469900"/>
                      </a:xfrm>
                      <a:prstGeom prst="rect">
                        <a:avLst/>
                      </a:prstGeom>
                      <a:noFill/>
                      <a:ln w="38100">
                        <a:noFill/>
                        <a:miter/>
                      </a:ln>
                    </p:spPr>
                  </p:pic>
                </p:oleObj>
              </mc:Fallback>
            </mc:AlternateContent>
          </a:graphicData>
        </a:graphic>
      </p:graphicFrame>
      <p:sp>
        <p:nvSpPr>
          <p:cNvPr id="19461" name="矩形 404490"/>
          <p:cNvSpPr/>
          <p:nvPr/>
        </p:nvSpPr>
        <p:spPr>
          <a:xfrm>
            <a:off x="3676650" y="32004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19462" name="对象 404489"/>
          <p:cNvGraphicFramePr/>
          <p:nvPr/>
        </p:nvGraphicFramePr>
        <p:xfrm>
          <a:off x="2209800" y="2667000"/>
          <a:ext cx="3409950" cy="869950"/>
        </p:xfrm>
        <a:graphic>
          <a:graphicData uri="http://schemas.openxmlformats.org/presentationml/2006/ole">
            <mc:AlternateContent xmlns:mc="http://schemas.openxmlformats.org/markup-compatibility/2006">
              <mc:Choice xmlns:v="urn:schemas-microsoft-com:vml" Requires="v">
                <p:oleObj spid="_x0000_s8198" r:id="rId6" imgW="1790700" imgH="457200" progId="Equation.DSMT4">
                  <p:embed/>
                </p:oleObj>
              </mc:Choice>
              <mc:Fallback>
                <p:oleObj r:id="rId6" imgW="1790700" imgH="457200" progId="Equation.DSMT4">
                  <p:embed/>
                  <p:pic>
                    <p:nvPicPr>
                      <p:cNvPr id="0" name="图片 3083"/>
                      <p:cNvPicPr/>
                      <p:nvPr/>
                    </p:nvPicPr>
                    <p:blipFill>
                      <a:blip r:embed="rId7"/>
                      <a:stretch>
                        <a:fillRect/>
                      </a:stretch>
                    </p:blipFill>
                    <p:spPr>
                      <a:xfrm>
                        <a:off x="2209800" y="2667000"/>
                        <a:ext cx="3409950" cy="869950"/>
                      </a:xfrm>
                      <a:prstGeom prst="rect">
                        <a:avLst/>
                      </a:prstGeom>
                      <a:noFill/>
                      <a:ln w="38100">
                        <a:noFill/>
                        <a:miter/>
                      </a:ln>
                    </p:spPr>
                  </p:pic>
                </p:oleObj>
              </mc:Fallback>
            </mc:AlternateContent>
          </a:graphicData>
        </a:graphic>
      </p:graphicFrame>
      <p:sp>
        <p:nvSpPr>
          <p:cNvPr id="19463" name="文本框 404491"/>
          <p:cNvSpPr txBox="1"/>
          <p:nvPr/>
        </p:nvSpPr>
        <p:spPr>
          <a:xfrm>
            <a:off x="0" y="3657600"/>
            <a:ext cx="845820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  4. </a:t>
            </a:r>
            <a:r>
              <a:rPr lang="zh-CN" altLang="en-US" sz="2800" dirty="0">
                <a:solidFill>
                  <a:srgbClr val="000099"/>
                </a:solidFill>
                <a:latin typeface="楷体_GB2312" pitchFamily="49" charset="-122"/>
                <a:ea typeface="楷体_GB2312" pitchFamily="49" charset="-122"/>
              </a:rPr>
              <a:t>二极管承受的最高反向电压和流过的平均电流</a:t>
            </a:r>
            <a:endParaRPr lang="zh-CN" altLang="en-US" sz="2800">
              <a:solidFill>
                <a:srgbClr val="000099"/>
              </a:solidFill>
              <a:latin typeface="楷体_GB2312" pitchFamily="49" charset="-122"/>
              <a:ea typeface="楷体_GB2312" pitchFamily="49" charset="-122"/>
            </a:endParaRPr>
          </a:p>
        </p:txBody>
      </p:sp>
      <p:sp>
        <p:nvSpPr>
          <p:cNvPr id="19464" name="矩形 404495"/>
          <p:cNvSpPr/>
          <p:nvPr/>
        </p:nvSpPr>
        <p:spPr>
          <a:xfrm>
            <a:off x="3929063" y="32146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19465" name="对象 404494"/>
          <p:cNvGraphicFramePr/>
          <p:nvPr/>
        </p:nvGraphicFramePr>
        <p:xfrm>
          <a:off x="2362200" y="4876800"/>
          <a:ext cx="2895600" cy="965200"/>
        </p:xfrm>
        <a:graphic>
          <a:graphicData uri="http://schemas.openxmlformats.org/presentationml/2006/ole">
            <mc:AlternateContent xmlns:mc="http://schemas.openxmlformats.org/markup-compatibility/2006">
              <mc:Choice xmlns:v="urn:schemas-microsoft-com:vml" Requires="v">
                <p:oleObj spid="_x0000_s8199" r:id="rId8" imgW="1282700" imgH="431800" progId="Equation.DSMT4">
                  <p:embed/>
                </p:oleObj>
              </mc:Choice>
              <mc:Fallback>
                <p:oleObj r:id="rId8" imgW="1282700" imgH="431800" progId="Equation.DSMT4">
                  <p:embed/>
                  <p:pic>
                    <p:nvPicPr>
                      <p:cNvPr id="0" name="图片 3081"/>
                      <p:cNvPicPr/>
                      <p:nvPr/>
                    </p:nvPicPr>
                    <p:blipFill>
                      <a:blip r:embed="rId9"/>
                      <a:stretch>
                        <a:fillRect/>
                      </a:stretch>
                    </p:blipFill>
                    <p:spPr>
                      <a:xfrm>
                        <a:off x="2362200" y="4876800"/>
                        <a:ext cx="2895600" cy="965200"/>
                      </a:xfrm>
                      <a:prstGeom prst="rect">
                        <a:avLst/>
                      </a:prstGeom>
                      <a:noFill/>
                      <a:ln w="38100">
                        <a:noFill/>
                        <a:miter/>
                      </a:ln>
                    </p:spPr>
                  </p:pic>
                </p:oleObj>
              </mc:Fallback>
            </mc:AlternateContent>
          </a:graphicData>
        </a:graphic>
      </p:graphicFrame>
      <p:graphicFrame>
        <p:nvGraphicFramePr>
          <p:cNvPr id="19466" name="对象 404496"/>
          <p:cNvGraphicFramePr/>
          <p:nvPr/>
        </p:nvGraphicFramePr>
        <p:xfrm>
          <a:off x="2667000" y="4267200"/>
          <a:ext cx="2057400" cy="560388"/>
        </p:xfrm>
        <a:graphic>
          <a:graphicData uri="http://schemas.openxmlformats.org/presentationml/2006/ole">
            <mc:AlternateContent xmlns:mc="http://schemas.openxmlformats.org/markup-compatibility/2006">
              <mc:Choice xmlns:v="urn:schemas-microsoft-com:vml" Requires="v">
                <p:oleObj spid="_x0000_s8200" r:id="rId10" imgW="838200" imgH="228600" progId="Equation.DSMT4">
                  <p:embed/>
                </p:oleObj>
              </mc:Choice>
              <mc:Fallback>
                <p:oleObj r:id="rId10" imgW="838200" imgH="228600" progId="Equation.DSMT4">
                  <p:embed/>
                  <p:pic>
                    <p:nvPicPr>
                      <p:cNvPr id="0" name="图片 3082"/>
                      <p:cNvPicPr/>
                      <p:nvPr/>
                    </p:nvPicPr>
                    <p:blipFill>
                      <a:blip r:embed="rId11"/>
                      <a:stretch>
                        <a:fillRect/>
                      </a:stretch>
                    </p:blipFill>
                    <p:spPr>
                      <a:xfrm>
                        <a:off x="2667000" y="4267200"/>
                        <a:ext cx="2057400" cy="560388"/>
                      </a:xfrm>
                      <a:prstGeom prst="rect">
                        <a:avLst/>
                      </a:prstGeom>
                      <a:noFill/>
                      <a:ln w="38100">
                        <a:noFill/>
                        <a:miter/>
                      </a:ln>
                    </p:spPr>
                  </p:pic>
                </p:oleObj>
              </mc:Fallback>
            </mc:AlternateContent>
          </a:graphicData>
        </a:graphic>
      </p:graphicFrame>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标题 408577"/>
          <p:cNvSpPr>
            <a:spLocks noGrp="1"/>
          </p:cNvSpPr>
          <p:nvPr>
            <p:ph type="title"/>
          </p:nvPr>
        </p:nvSpPr>
        <p:spPr>
          <a:ln/>
        </p:spPr>
        <p:txBody>
          <a:bodyPr anchor="ctr"/>
          <a:lstStyle/>
          <a:p>
            <a:r>
              <a:rPr lang="zh-CN" altLang="en-US" dirty="0">
                <a:latin typeface="宋体" panose="02010600030101010101" pitchFamily="2" charset="-122"/>
              </a:rPr>
              <a:t>二、单相桥式整流</a:t>
            </a:r>
          </a:p>
        </p:txBody>
      </p:sp>
      <p:sp>
        <p:nvSpPr>
          <p:cNvPr id="21506" name="文本占位符 408578"/>
          <p:cNvSpPr>
            <a:spLocks noGrp="1"/>
          </p:cNvSpPr>
          <p:nvPr>
            <p:ph type="body" sz="half" idx="1"/>
          </p:nvPr>
        </p:nvSpPr>
        <p:spPr>
          <a:xfrm>
            <a:off x="457200" y="1524000"/>
            <a:ext cx="2362200" cy="457200"/>
          </a:xfrm>
          <a:ln/>
        </p:spPr>
        <p:txBody>
          <a:bodyPr anchor="t"/>
          <a:lstStyle/>
          <a:p>
            <a:pPr>
              <a:lnSpc>
                <a:spcPct val="90000"/>
              </a:lnSpc>
              <a:buNone/>
            </a:pPr>
            <a:r>
              <a:rPr lang="en-US" altLang="zh-CN" sz="2800"/>
              <a:t>    1.</a:t>
            </a:r>
            <a:r>
              <a:rPr lang="zh-CN" altLang="en-US" sz="2800" dirty="0"/>
              <a:t>电路组成</a:t>
            </a:r>
          </a:p>
          <a:p>
            <a:pPr>
              <a:lnSpc>
                <a:spcPct val="90000"/>
              </a:lnSpc>
            </a:pPr>
            <a:endParaRPr lang="zh-CN" altLang="en-US" sz="2400" dirty="0"/>
          </a:p>
        </p:txBody>
      </p:sp>
      <p:sp>
        <p:nvSpPr>
          <p:cNvPr id="21507" name="矩形 408582"/>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1508" name="矩形 408584"/>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1509" name="矩形 408586"/>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1510" name="矩形 40858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1511" name="对象 408592"/>
          <p:cNvGraphicFramePr/>
          <p:nvPr/>
        </p:nvGraphicFramePr>
        <p:xfrm>
          <a:off x="990600" y="2362200"/>
          <a:ext cx="6477000" cy="3759200"/>
        </p:xfrm>
        <a:graphic>
          <a:graphicData uri="http://schemas.openxmlformats.org/presentationml/2006/ole">
            <mc:AlternateContent xmlns:mc="http://schemas.openxmlformats.org/markup-compatibility/2006">
              <mc:Choice xmlns:v="urn:schemas-microsoft-com:vml" Requires="v">
                <p:oleObj spid="_x0000_s9218" r:id="rId4" imgW="4010025" imgH="3257550" progId="Paint.Picture">
                  <p:embed/>
                </p:oleObj>
              </mc:Choice>
              <mc:Fallback>
                <p:oleObj r:id="rId4" imgW="4010025" imgH="3257550" progId="Paint.Picture">
                  <p:embed/>
                  <p:pic>
                    <p:nvPicPr>
                      <p:cNvPr id="0" name="图片 3077"/>
                      <p:cNvPicPr/>
                      <p:nvPr/>
                    </p:nvPicPr>
                    <p:blipFill>
                      <a:blip r:embed="rId5"/>
                      <a:stretch>
                        <a:fillRect/>
                      </a:stretch>
                    </p:blipFill>
                    <p:spPr>
                      <a:xfrm>
                        <a:off x="990600" y="2362200"/>
                        <a:ext cx="6477000" cy="3759200"/>
                      </a:xfrm>
                      <a:prstGeom prst="rect">
                        <a:avLst/>
                      </a:prstGeom>
                      <a:noFill/>
                      <a:ln w="38100">
                        <a:noFill/>
                        <a:miter/>
                      </a:ln>
                    </p:spPr>
                  </p:pic>
                </p:oleObj>
              </mc:Fallback>
            </mc:AlternateContent>
          </a:graphicData>
        </a:graphic>
      </p:graphicFrame>
      <p:sp>
        <p:nvSpPr>
          <p:cNvPr id="21512" name="矩形 408594"/>
          <p:cNvSpPr/>
          <p:nvPr/>
        </p:nvSpPr>
        <p:spPr>
          <a:xfrm>
            <a:off x="3352800" y="6019800"/>
            <a:ext cx="20574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桥式整流电路</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
        <p:nvSpPr>
          <p:cNvPr id="21513" name="矩形 408595"/>
          <p:cNvSpPr/>
          <p:nvPr/>
        </p:nvSpPr>
        <p:spPr>
          <a:xfrm>
            <a:off x="838200" y="1905000"/>
            <a:ext cx="5635625" cy="420688"/>
          </a:xfrm>
          <a:prstGeom prst="rect">
            <a:avLst/>
          </a:prstGeom>
          <a:noFill/>
          <a:ln w="9525">
            <a:noFill/>
          </a:ln>
        </p:spPr>
        <p:txBody>
          <a:bodyPr wrap="none" anchor="t">
            <a:spAutoFit/>
          </a:bodyPr>
          <a:lstStyle/>
          <a:p>
            <a:pPr algn="ctr">
              <a:lnSpc>
                <a:spcPct val="90000"/>
              </a:lnSpc>
              <a:spcBef>
                <a:spcPct val="20000"/>
              </a:spcBef>
              <a:buClr>
                <a:srgbClr val="080A02"/>
              </a:buClr>
              <a:buFont typeface="Wingdings" panose="05000000000000000000" pitchFamily="2" charset="2"/>
              <a:buChar char="Ø"/>
            </a:pPr>
            <a:r>
              <a:rPr lang="zh-CN" altLang="en-US" sz="2400" dirty="0">
                <a:latin typeface="Arial" panose="020B0604020202020204" pitchFamily="34" charset="0"/>
                <a:ea typeface="宋体" panose="02010600030101010101" pitchFamily="2" charset="-122"/>
              </a:rPr>
              <a:t>同极性相连接负载，异极性相连接电源</a:t>
            </a:r>
            <a:endParaRPr lang="en-US" altLang="zh-CN" sz="2400"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标题 411649"/>
          <p:cNvSpPr>
            <a:spLocks noGrp="1"/>
          </p:cNvSpPr>
          <p:nvPr>
            <p:ph type="title"/>
          </p:nvPr>
        </p:nvSpPr>
        <p:spPr>
          <a:ln/>
        </p:spPr>
        <p:txBody>
          <a:bodyPr anchor="ctr"/>
          <a:lstStyle/>
          <a:p>
            <a:r>
              <a:rPr lang="zh-CN" altLang="en-US" dirty="0">
                <a:latin typeface="宋体" panose="02010600030101010101" pitchFamily="2" charset="-122"/>
              </a:rPr>
              <a:t>单相桥式整流</a:t>
            </a:r>
          </a:p>
        </p:txBody>
      </p:sp>
      <p:sp>
        <p:nvSpPr>
          <p:cNvPr id="23554" name="文本框 411651"/>
          <p:cNvSpPr txBox="1"/>
          <p:nvPr/>
        </p:nvSpPr>
        <p:spPr>
          <a:xfrm>
            <a:off x="533400" y="1981200"/>
            <a:ext cx="4191000" cy="2720975"/>
          </a:xfrm>
          <a:prstGeom prst="rect">
            <a:avLst/>
          </a:prstGeom>
          <a:noFill/>
          <a:ln w="9525">
            <a:noFill/>
          </a:ln>
        </p:spPr>
        <p:txBody>
          <a:bodyPr anchor="t">
            <a:spAutoFit/>
          </a:bodyPr>
          <a:lstStyle/>
          <a:p>
            <a:pPr algn="just">
              <a:buClr>
                <a:schemeClr val="tx1"/>
              </a:buClr>
              <a:buFont typeface="Wingdings" panose="05000000000000000000" pitchFamily="2" charset="2"/>
              <a:buChar char="Ø"/>
            </a:pPr>
            <a:r>
              <a:rPr lang="zh-CN" altLang="en-US" sz="2400" b="0">
                <a:latin typeface="宋体" panose="02010600030101010101" pitchFamily="2" charset="-122"/>
                <a:ea typeface="宋体" panose="02010600030101010101" pitchFamily="2" charset="-122"/>
              </a:rPr>
              <a:t>当</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2</a:t>
            </a:r>
            <a:r>
              <a:rPr lang="zh-CN" altLang="en-US" sz="2400" b="0" dirty="0">
                <a:latin typeface="宋体" panose="02010600030101010101" pitchFamily="2" charset="-122"/>
                <a:ea typeface="宋体" panose="02010600030101010101" pitchFamily="2" charset="-122"/>
              </a:rPr>
              <a:t>为正半周时，电流沿ａ</a:t>
            </a:r>
            <a:r>
              <a:rPr lang="zh-CN" altLang="en-US" sz="2400" b="0" dirty="0">
                <a:latin typeface="Times New Roman" panose="02020603050405020304" pitchFamily="18" charset="0"/>
                <a:ea typeface="宋体" panose="02010600030101010101" pitchFamily="2" charset="-122"/>
              </a:rPr>
              <a:t>→</a:t>
            </a:r>
            <a:r>
              <a:rPr lang="en-US" altLang="zh-CN" sz="2400" b="0">
                <a:latin typeface="Times New Roman" panose="02020603050405020304" pitchFamily="18" charset="0"/>
                <a:ea typeface="宋体" panose="02010600030101010101" pitchFamily="2" charset="-122"/>
              </a:rPr>
              <a:t>VD1→</a:t>
            </a:r>
            <a:r>
              <a:rPr lang="en-US" altLang="zh-CN" sz="2400" b="0" i="1">
                <a:latin typeface="Times New Roman" panose="02020603050405020304" pitchFamily="18" charset="0"/>
                <a:ea typeface="宋体" panose="02010600030101010101" pitchFamily="2" charset="-122"/>
              </a:rPr>
              <a:t>R</a:t>
            </a:r>
            <a:r>
              <a:rPr lang="en-US" altLang="zh-CN" sz="2400" b="0" baseline="-30000">
                <a:latin typeface="Times New Roman" panose="02020603050405020304" pitchFamily="18" charset="0"/>
                <a:ea typeface="宋体" panose="02010600030101010101" pitchFamily="2" charset="-122"/>
              </a:rPr>
              <a:t>L</a:t>
            </a:r>
            <a:r>
              <a:rPr lang="en-US" altLang="zh-CN" sz="2400" b="0">
                <a:latin typeface="Times New Roman" panose="02020603050405020304" pitchFamily="18" charset="0"/>
                <a:ea typeface="宋体" panose="02010600030101010101" pitchFamily="2" charset="-122"/>
              </a:rPr>
              <a:t>→VD4→</a:t>
            </a:r>
            <a:r>
              <a:rPr lang="zh-CN" altLang="en-US" sz="2400" b="0" dirty="0">
                <a:latin typeface="宋体" panose="02010600030101010101" pitchFamily="2" charset="-122"/>
                <a:ea typeface="宋体" panose="02010600030101010101" pitchFamily="2" charset="-122"/>
              </a:rPr>
              <a:t>ｂ</a:t>
            </a:r>
            <a:r>
              <a:rPr lang="zh-CN" altLang="en-US" sz="2400" b="0" dirty="0">
                <a:latin typeface="Times New Roman" panose="02020603050405020304" pitchFamily="18" charset="0"/>
                <a:ea typeface="宋体" panose="02010600030101010101" pitchFamily="2" charset="-122"/>
              </a:rPr>
              <a:t>→</a:t>
            </a:r>
            <a:r>
              <a:rPr lang="zh-CN" altLang="en-US" sz="2400" b="0" dirty="0">
                <a:latin typeface="宋体" panose="02010600030101010101" pitchFamily="2" charset="-122"/>
                <a:ea typeface="宋体" panose="02010600030101010101" pitchFamily="2" charset="-122"/>
              </a:rPr>
              <a:t>ａ的路径形成回路。</a:t>
            </a:r>
          </a:p>
          <a:p>
            <a:pPr algn="just">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当</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2</a:t>
            </a:r>
            <a:r>
              <a:rPr lang="zh-CN" altLang="en-US" sz="2400" b="0" dirty="0">
                <a:latin typeface="宋体" panose="02010600030101010101" pitchFamily="2" charset="-122"/>
                <a:ea typeface="宋体" panose="02010600030101010101" pitchFamily="2" charset="-122"/>
              </a:rPr>
              <a:t>为负半周时，电流沿ｂ</a:t>
            </a:r>
            <a:r>
              <a:rPr lang="zh-CN" altLang="en-US" sz="2400" b="0" dirty="0">
                <a:latin typeface="Times New Roman" panose="02020603050405020304" pitchFamily="18" charset="0"/>
                <a:ea typeface="宋体" panose="02010600030101010101" pitchFamily="2" charset="-122"/>
              </a:rPr>
              <a:t>→</a:t>
            </a:r>
            <a:r>
              <a:rPr lang="en-US" altLang="zh-CN" sz="2400" b="0">
                <a:latin typeface="Times New Roman" panose="02020603050405020304" pitchFamily="18" charset="0"/>
                <a:ea typeface="宋体" panose="02010600030101010101" pitchFamily="2" charset="-122"/>
              </a:rPr>
              <a:t>VD2→</a:t>
            </a:r>
            <a:r>
              <a:rPr lang="en-US" altLang="zh-CN" sz="2400" b="0" i="1">
                <a:latin typeface="Times New Roman" panose="02020603050405020304" pitchFamily="18" charset="0"/>
                <a:ea typeface="宋体" panose="02010600030101010101" pitchFamily="2" charset="-122"/>
              </a:rPr>
              <a:t>R</a:t>
            </a:r>
            <a:r>
              <a:rPr lang="en-US" altLang="zh-CN" sz="2400" b="0" baseline="-30000">
                <a:latin typeface="Times New Roman" panose="02020603050405020304" pitchFamily="18" charset="0"/>
                <a:ea typeface="宋体" panose="02010600030101010101" pitchFamily="2" charset="-122"/>
              </a:rPr>
              <a:t>L</a:t>
            </a:r>
            <a:r>
              <a:rPr lang="en-US" altLang="zh-CN" sz="2400" b="0">
                <a:latin typeface="Times New Roman" panose="02020603050405020304" pitchFamily="18" charset="0"/>
                <a:ea typeface="宋体" panose="02010600030101010101" pitchFamily="2" charset="-122"/>
              </a:rPr>
              <a:t>→VD3→</a:t>
            </a:r>
            <a:r>
              <a:rPr lang="zh-CN" altLang="en-US" sz="2400" b="0" dirty="0">
                <a:latin typeface="宋体" panose="02010600030101010101" pitchFamily="2" charset="-122"/>
                <a:ea typeface="宋体" panose="02010600030101010101" pitchFamily="2" charset="-122"/>
              </a:rPr>
              <a:t>ａ</a:t>
            </a:r>
            <a:r>
              <a:rPr lang="zh-CN" altLang="en-US" sz="2400" b="0" dirty="0">
                <a:latin typeface="Times New Roman" panose="02020603050405020304" pitchFamily="18" charset="0"/>
                <a:ea typeface="宋体" panose="02010600030101010101" pitchFamily="2" charset="-122"/>
              </a:rPr>
              <a:t>→</a:t>
            </a:r>
            <a:r>
              <a:rPr lang="zh-CN" altLang="en-US" sz="2400" b="0" dirty="0">
                <a:latin typeface="宋体" panose="02010600030101010101" pitchFamily="2" charset="-122"/>
                <a:ea typeface="宋体" panose="02010600030101010101" pitchFamily="2" charset="-122"/>
              </a:rPr>
              <a:t>ｂ的路径形成回路。</a:t>
            </a:r>
            <a:endParaRPr lang="zh-CN" altLang="en-US" sz="2400" b="0">
              <a:latin typeface="Arial" panose="020B0604020202020204" pitchFamily="34" charset="0"/>
              <a:ea typeface="宋体" panose="02010600030101010101" pitchFamily="2" charset="-122"/>
            </a:endParaRPr>
          </a:p>
        </p:txBody>
      </p:sp>
      <p:sp>
        <p:nvSpPr>
          <p:cNvPr id="23555" name="矩形 411653"/>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3556" name="矩形 411655"/>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3557" name="矩形 411657"/>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3558" name="矩形 41165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pic>
        <p:nvPicPr>
          <p:cNvPr id="23559" name="图片 411661" descr="dhjx"/>
          <p:cNvPicPr>
            <a:picLocks noChangeAspect="1"/>
          </p:cNvPicPr>
          <p:nvPr/>
        </p:nvPicPr>
        <p:blipFill>
          <a:blip r:embed="rId4"/>
          <a:stretch>
            <a:fillRect/>
          </a:stretch>
        </p:blipFill>
        <p:spPr>
          <a:xfrm>
            <a:off x="827088" y="5157788"/>
            <a:ext cx="800100" cy="828675"/>
          </a:xfrm>
          <a:prstGeom prst="rect">
            <a:avLst/>
          </a:prstGeom>
          <a:noFill/>
          <a:ln w="9525">
            <a:noFill/>
          </a:ln>
        </p:spPr>
      </p:pic>
      <p:sp>
        <p:nvSpPr>
          <p:cNvPr id="23560" name="矩形 411662"/>
          <p:cNvSpPr/>
          <p:nvPr/>
        </p:nvSpPr>
        <p:spPr>
          <a:xfrm>
            <a:off x="533400" y="1447800"/>
            <a:ext cx="2008188" cy="604838"/>
          </a:xfrm>
          <a:prstGeom prst="rect">
            <a:avLst/>
          </a:prstGeom>
          <a:noFill/>
          <a:ln w="9525">
            <a:noFill/>
          </a:ln>
        </p:spPr>
        <p:txBody>
          <a:bodyPr wrap="none" anchor="t">
            <a:spAutoFit/>
          </a:bodyPr>
          <a:lstStyle/>
          <a:p>
            <a:pPr algn="ctr"/>
            <a:r>
              <a:rPr lang="en-US" altLang="zh-CN" sz="2800">
                <a:solidFill>
                  <a:srgbClr val="000099"/>
                </a:solidFill>
                <a:latin typeface="Arial" panose="020B0604020202020204" pitchFamily="34" charset="0"/>
              </a:rPr>
              <a:t> 2.</a:t>
            </a:r>
            <a:r>
              <a:rPr lang="zh-CN" altLang="en-US" sz="2800" dirty="0">
                <a:solidFill>
                  <a:srgbClr val="000099"/>
                </a:solidFill>
                <a:latin typeface="Arial" panose="020B0604020202020204" pitchFamily="34" charset="0"/>
                <a:ea typeface="楷体_GB2312" pitchFamily="49" charset="-122"/>
              </a:rPr>
              <a:t>工作原理</a:t>
            </a:r>
          </a:p>
        </p:txBody>
      </p:sp>
      <p:sp>
        <p:nvSpPr>
          <p:cNvPr id="23561" name="矩形 411663"/>
          <p:cNvSpPr/>
          <p:nvPr/>
        </p:nvSpPr>
        <p:spPr>
          <a:xfrm>
            <a:off x="1828800" y="5334000"/>
            <a:ext cx="4451350" cy="530225"/>
          </a:xfrm>
          <a:prstGeom prst="rect">
            <a:avLst/>
          </a:prstGeom>
          <a:noFill/>
          <a:ln w="9525">
            <a:noFill/>
          </a:ln>
        </p:spPr>
        <p:txBody>
          <a:bodyPr wrap="none" anchor="t">
            <a:spAutoFit/>
          </a:bodyPr>
          <a:lstStyle/>
          <a:p>
            <a:pPr algn="ct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动画演示</a:t>
            </a: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a:t>
            </a:r>
            <a:r>
              <a:rPr lang="zh-CN" altLang="en-US" sz="2400" b="0" dirty="0">
                <a:latin typeface="隶书" panose="02010509060101010101" pitchFamily="49" charset="-122"/>
                <a:ea typeface="隶书" panose="02010509060101010101" pitchFamily="49" charset="-122"/>
              </a:rPr>
              <a:t>单相桥式整流电路</a:t>
            </a:r>
          </a:p>
        </p:txBody>
      </p:sp>
      <p:sp>
        <p:nvSpPr>
          <p:cNvPr id="23562" name="矩形 411665"/>
          <p:cNvSpPr/>
          <p:nvPr/>
        </p:nvSpPr>
        <p:spPr>
          <a:xfrm>
            <a:off x="3576638" y="2747963"/>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3563" name="对象 411664"/>
          <p:cNvGraphicFramePr/>
          <p:nvPr/>
        </p:nvGraphicFramePr>
        <p:xfrm>
          <a:off x="4876800" y="1985963"/>
          <a:ext cx="3505200" cy="2397125"/>
        </p:xfrm>
        <a:graphic>
          <a:graphicData uri="http://schemas.openxmlformats.org/presentationml/2006/ole">
            <mc:AlternateContent xmlns:mc="http://schemas.openxmlformats.org/markup-compatibility/2006">
              <mc:Choice xmlns:v="urn:schemas-microsoft-com:vml" Requires="v">
                <p:oleObj spid="_x0000_s10242" r:id="rId5" imgW="1990725" imgH="1362075" progId="Paint.Picture">
                  <p:embed/>
                </p:oleObj>
              </mc:Choice>
              <mc:Fallback>
                <p:oleObj r:id="rId5" imgW="1990725" imgH="1362075" progId="Paint.Picture">
                  <p:embed/>
                  <p:pic>
                    <p:nvPicPr>
                      <p:cNvPr id="0" name="图片 3078"/>
                      <p:cNvPicPr/>
                      <p:nvPr/>
                    </p:nvPicPr>
                    <p:blipFill>
                      <a:blip r:embed="rId6"/>
                      <a:stretch>
                        <a:fillRect/>
                      </a:stretch>
                    </p:blipFill>
                    <p:spPr>
                      <a:xfrm>
                        <a:off x="4876800" y="1985963"/>
                        <a:ext cx="3505200" cy="2397125"/>
                      </a:xfrm>
                      <a:prstGeom prst="rect">
                        <a:avLst/>
                      </a:prstGeom>
                      <a:noFill/>
                      <a:ln w="38100">
                        <a:noFill/>
                        <a:miter/>
                      </a:ln>
                    </p:spPr>
                  </p:pic>
                </p:oleObj>
              </mc:Fallback>
            </mc:AlternateContent>
          </a:graphicData>
        </a:graphic>
      </p:graphicFrame>
      <p:sp>
        <p:nvSpPr>
          <p:cNvPr id="23564" name="矩形 411666"/>
          <p:cNvSpPr/>
          <p:nvPr/>
        </p:nvSpPr>
        <p:spPr>
          <a:xfrm>
            <a:off x="5410200" y="4495800"/>
            <a:ext cx="22860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输入输出电压波形</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标题 415745"/>
          <p:cNvSpPr>
            <a:spLocks noGrp="1"/>
          </p:cNvSpPr>
          <p:nvPr>
            <p:ph type="title"/>
          </p:nvPr>
        </p:nvSpPr>
        <p:spPr>
          <a:ln/>
        </p:spPr>
        <p:txBody>
          <a:bodyPr anchor="ctr"/>
          <a:lstStyle/>
          <a:p>
            <a:r>
              <a:rPr lang="zh-CN" altLang="en-US" dirty="0">
                <a:latin typeface="宋体" panose="02010600030101010101" pitchFamily="2" charset="-122"/>
              </a:rPr>
              <a:t>单相桥式整流</a:t>
            </a:r>
          </a:p>
        </p:txBody>
      </p:sp>
      <p:sp>
        <p:nvSpPr>
          <p:cNvPr id="25602" name="文本占位符 415746"/>
          <p:cNvSpPr>
            <a:spLocks noGrp="1"/>
          </p:cNvSpPr>
          <p:nvPr>
            <p:ph type="body" sz="half" idx="1"/>
          </p:nvPr>
        </p:nvSpPr>
        <p:spPr>
          <a:xfrm>
            <a:off x="457200" y="1600200"/>
            <a:ext cx="7315200" cy="609600"/>
          </a:xfrm>
          <a:ln/>
        </p:spPr>
        <p:txBody>
          <a:bodyPr anchor="t"/>
          <a:lstStyle/>
          <a:p>
            <a:pPr>
              <a:buNone/>
            </a:pPr>
            <a:r>
              <a:rPr lang="en-US" altLang="zh-CN" sz="2800"/>
              <a:t>    </a:t>
            </a:r>
            <a:r>
              <a:rPr lang="en-US" altLang="zh-CN" sz="2800">
                <a:latin typeface="楷体_GB2312" pitchFamily="49" charset="-122"/>
              </a:rPr>
              <a:t>3. </a:t>
            </a:r>
            <a:r>
              <a:rPr lang="zh-CN" altLang="en-US" sz="2800" dirty="0">
                <a:latin typeface="楷体_GB2312" pitchFamily="49" charset="-122"/>
              </a:rPr>
              <a:t>负载电阻上的平均电压和电流</a:t>
            </a:r>
          </a:p>
          <a:p>
            <a:endParaRPr lang="zh-CN" altLang="en-US" sz="2800"/>
          </a:p>
          <a:p>
            <a:endParaRPr lang="en-US" altLang="zh-CN" sz="2800"/>
          </a:p>
        </p:txBody>
      </p:sp>
      <p:sp>
        <p:nvSpPr>
          <p:cNvPr id="25603" name="矩形 41574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5604" name="矩形 415751"/>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5605" name="矩形 415753"/>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5606" name="矩形 415755"/>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5607" name="矩形 41575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5608" name="文本框 415759"/>
          <p:cNvSpPr txBox="1"/>
          <p:nvPr/>
        </p:nvSpPr>
        <p:spPr>
          <a:xfrm>
            <a:off x="457200" y="3657600"/>
            <a:ext cx="845820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  4. </a:t>
            </a:r>
            <a:r>
              <a:rPr lang="zh-CN" altLang="en-US" sz="2800" dirty="0">
                <a:solidFill>
                  <a:srgbClr val="000099"/>
                </a:solidFill>
                <a:latin typeface="楷体_GB2312" pitchFamily="49" charset="-122"/>
                <a:ea typeface="楷体_GB2312" pitchFamily="49" charset="-122"/>
              </a:rPr>
              <a:t>二极管承受的最高反向电压和流过的平均电流</a:t>
            </a:r>
            <a:endParaRPr lang="zh-CN" altLang="en-US" sz="2800">
              <a:solidFill>
                <a:srgbClr val="000099"/>
              </a:solidFill>
              <a:latin typeface="楷体_GB2312" pitchFamily="49" charset="-122"/>
              <a:ea typeface="楷体_GB2312" pitchFamily="49" charset="-122"/>
            </a:endParaRPr>
          </a:p>
        </p:txBody>
      </p:sp>
      <p:sp>
        <p:nvSpPr>
          <p:cNvPr id="25609" name="矩形 415761"/>
          <p:cNvSpPr/>
          <p:nvPr/>
        </p:nvSpPr>
        <p:spPr>
          <a:xfrm>
            <a:off x="3957638" y="33099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5610" name="对象 415760"/>
          <p:cNvGraphicFramePr/>
          <p:nvPr/>
        </p:nvGraphicFramePr>
        <p:xfrm>
          <a:off x="3048000" y="2133600"/>
          <a:ext cx="2590800" cy="503238"/>
        </p:xfrm>
        <a:graphic>
          <a:graphicData uri="http://schemas.openxmlformats.org/presentationml/2006/ole">
            <mc:AlternateContent xmlns:mc="http://schemas.openxmlformats.org/markup-compatibility/2006">
              <mc:Choice xmlns:v="urn:schemas-microsoft-com:vml" Requires="v">
                <p:oleObj spid="_x0000_s11269" r:id="rId4" imgW="1231265" imgH="241300" progId="Equation.DSMT4">
                  <p:embed/>
                </p:oleObj>
              </mc:Choice>
              <mc:Fallback>
                <p:oleObj r:id="rId4" imgW="1231265" imgH="241300" progId="Equation.DSMT4">
                  <p:embed/>
                  <p:pic>
                    <p:nvPicPr>
                      <p:cNvPr id="0" name="图片 3079"/>
                      <p:cNvPicPr/>
                      <p:nvPr/>
                    </p:nvPicPr>
                    <p:blipFill>
                      <a:blip r:embed="rId5"/>
                      <a:stretch>
                        <a:fillRect/>
                      </a:stretch>
                    </p:blipFill>
                    <p:spPr>
                      <a:xfrm>
                        <a:off x="3048000" y="2133600"/>
                        <a:ext cx="2590800" cy="503238"/>
                      </a:xfrm>
                      <a:prstGeom prst="rect">
                        <a:avLst/>
                      </a:prstGeom>
                      <a:noFill/>
                      <a:ln w="38100">
                        <a:noFill/>
                        <a:miter/>
                      </a:ln>
                    </p:spPr>
                  </p:pic>
                </p:oleObj>
              </mc:Fallback>
            </mc:AlternateContent>
          </a:graphicData>
        </a:graphic>
      </p:graphicFrame>
      <p:sp>
        <p:nvSpPr>
          <p:cNvPr id="25611" name="矩形 415763"/>
          <p:cNvSpPr/>
          <p:nvPr/>
        </p:nvSpPr>
        <p:spPr>
          <a:xfrm>
            <a:off x="3709988" y="32004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5612" name="对象 415762"/>
          <p:cNvGraphicFramePr/>
          <p:nvPr/>
        </p:nvGraphicFramePr>
        <p:xfrm>
          <a:off x="2590800" y="2743200"/>
          <a:ext cx="3505200" cy="930275"/>
        </p:xfrm>
        <a:graphic>
          <a:graphicData uri="http://schemas.openxmlformats.org/presentationml/2006/ole">
            <mc:AlternateContent xmlns:mc="http://schemas.openxmlformats.org/markup-compatibility/2006">
              <mc:Choice xmlns:v="urn:schemas-microsoft-com:vml" Requires="v">
                <p:oleObj spid="_x0000_s11270" r:id="rId6" imgW="1727200" imgH="457200" progId="Equation.DSMT4">
                  <p:embed/>
                </p:oleObj>
              </mc:Choice>
              <mc:Fallback>
                <p:oleObj r:id="rId6" imgW="1727200" imgH="457200" progId="Equation.DSMT4">
                  <p:embed/>
                  <p:pic>
                    <p:nvPicPr>
                      <p:cNvPr id="0" name="图片 3080"/>
                      <p:cNvPicPr/>
                      <p:nvPr/>
                    </p:nvPicPr>
                    <p:blipFill>
                      <a:blip r:embed="rId7"/>
                      <a:stretch>
                        <a:fillRect/>
                      </a:stretch>
                    </p:blipFill>
                    <p:spPr>
                      <a:xfrm>
                        <a:off x="2590800" y="2743200"/>
                        <a:ext cx="3505200" cy="930275"/>
                      </a:xfrm>
                      <a:prstGeom prst="rect">
                        <a:avLst/>
                      </a:prstGeom>
                      <a:noFill/>
                      <a:ln w="38100">
                        <a:noFill/>
                        <a:miter/>
                      </a:ln>
                    </p:spPr>
                  </p:pic>
                </p:oleObj>
              </mc:Fallback>
            </mc:AlternateContent>
          </a:graphicData>
        </a:graphic>
      </p:graphicFrame>
      <p:sp>
        <p:nvSpPr>
          <p:cNvPr id="25613" name="矩形 415765"/>
          <p:cNvSpPr/>
          <p:nvPr/>
        </p:nvSpPr>
        <p:spPr>
          <a:xfrm>
            <a:off x="3948113" y="32146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5614" name="对象 415764"/>
          <p:cNvGraphicFramePr/>
          <p:nvPr/>
        </p:nvGraphicFramePr>
        <p:xfrm>
          <a:off x="2743200" y="4953000"/>
          <a:ext cx="2438400" cy="838200"/>
        </p:xfrm>
        <a:graphic>
          <a:graphicData uri="http://schemas.openxmlformats.org/presentationml/2006/ole">
            <mc:AlternateContent xmlns:mc="http://schemas.openxmlformats.org/markup-compatibility/2006">
              <mc:Choice xmlns:v="urn:schemas-microsoft-com:vml" Requires="v">
                <p:oleObj spid="_x0000_s11271" r:id="rId8" imgW="1244600" imgH="431800" progId="Equation.DSMT4">
                  <p:embed/>
                </p:oleObj>
              </mc:Choice>
              <mc:Fallback>
                <p:oleObj r:id="rId8" imgW="1244600" imgH="431800" progId="Equation.DSMT4">
                  <p:embed/>
                  <p:pic>
                    <p:nvPicPr>
                      <p:cNvPr id="0" name="图片 3082"/>
                      <p:cNvPicPr/>
                      <p:nvPr/>
                    </p:nvPicPr>
                    <p:blipFill>
                      <a:blip r:embed="rId9"/>
                      <a:stretch>
                        <a:fillRect/>
                      </a:stretch>
                    </p:blipFill>
                    <p:spPr>
                      <a:xfrm>
                        <a:off x="2743200" y="4953000"/>
                        <a:ext cx="2438400" cy="838200"/>
                      </a:xfrm>
                      <a:prstGeom prst="rect">
                        <a:avLst/>
                      </a:prstGeom>
                      <a:noFill/>
                      <a:ln w="38100">
                        <a:noFill/>
                        <a:miter/>
                      </a:ln>
                    </p:spPr>
                  </p:pic>
                </p:oleObj>
              </mc:Fallback>
            </mc:AlternateContent>
          </a:graphicData>
        </a:graphic>
      </p:graphicFrame>
      <p:sp>
        <p:nvSpPr>
          <p:cNvPr id="25615" name="矩形 415767"/>
          <p:cNvSpPr/>
          <p:nvPr/>
        </p:nvSpPr>
        <p:spPr>
          <a:xfrm>
            <a:off x="4152900" y="33147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25616" name="对象 415766"/>
          <p:cNvGraphicFramePr/>
          <p:nvPr/>
        </p:nvGraphicFramePr>
        <p:xfrm>
          <a:off x="2971800" y="4343400"/>
          <a:ext cx="2057400" cy="560388"/>
        </p:xfrm>
        <a:graphic>
          <a:graphicData uri="http://schemas.openxmlformats.org/presentationml/2006/ole">
            <mc:AlternateContent xmlns:mc="http://schemas.openxmlformats.org/markup-compatibility/2006">
              <mc:Choice xmlns:v="urn:schemas-microsoft-com:vml" Requires="v">
                <p:oleObj spid="_x0000_s11272" r:id="rId10" imgW="838200" imgH="228600" progId="Equation.DSMT4">
                  <p:embed/>
                </p:oleObj>
              </mc:Choice>
              <mc:Fallback>
                <p:oleObj r:id="rId10" imgW="838200" imgH="228600" progId="Equation.DSMT4">
                  <p:embed/>
                  <p:pic>
                    <p:nvPicPr>
                      <p:cNvPr id="0" name="图片 3081"/>
                      <p:cNvPicPr/>
                      <p:nvPr/>
                    </p:nvPicPr>
                    <p:blipFill>
                      <a:blip r:embed="rId11"/>
                      <a:stretch>
                        <a:fillRect/>
                      </a:stretch>
                    </p:blipFill>
                    <p:spPr>
                      <a:xfrm>
                        <a:off x="2971800" y="4343400"/>
                        <a:ext cx="2057400" cy="560388"/>
                      </a:xfrm>
                      <a:prstGeom prst="rect">
                        <a:avLst/>
                      </a:prstGeom>
                      <a:noFill/>
                      <a:ln w="38100">
                        <a:noFill/>
                        <a:miter/>
                      </a:ln>
                    </p:spPr>
                  </p:pic>
                </p:oleObj>
              </mc:Fallback>
            </mc:AlternateContent>
          </a:graphicData>
        </a:graphic>
      </p:graphicFrame>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标题 415745"/>
          <p:cNvSpPr>
            <a:spLocks noGrp="1"/>
          </p:cNvSpPr>
          <p:nvPr>
            <p:ph type="title"/>
          </p:nvPr>
        </p:nvSpPr>
        <p:spPr>
          <a:xfrm>
            <a:off x="1716088" y="274638"/>
            <a:ext cx="7427912" cy="1143000"/>
          </a:xfrm>
          <a:ln/>
        </p:spPr>
        <p:txBody>
          <a:bodyPr anchor="ctr"/>
          <a:lstStyle/>
          <a:p>
            <a:r>
              <a:rPr lang="zh-CN" altLang="en-US" dirty="0">
                <a:latin typeface="宋体" panose="02010600030101010101" pitchFamily="2" charset="-122"/>
              </a:rPr>
              <a:t>三、整流桥</a:t>
            </a:r>
            <a:endParaRPr lang="en-US" altLang="zh-CN" dirty="0">
              <a:latin typeface="宋体" panose="02010600030101010101" pitchFamily="2" charset="-122"/>
            </a:endParaRPr>
          </a:p>
        </p:txBody>
      </p:sp>
      <p:sp>
        <p:nvSpPr>
          <p:cNvPr id="27650" name="文本占位符 415746"/>
          <p:cNvSpPr>
            <a:spLocks noGrp="1"/>
          </p:cNvSpPr>
          <p:nvPr>
            <p:ph type="body" sz="half"/>
          </p:nvPr>
        </p:nvSpPr>
        <p:spPr>
          <a:xfrm>
            <a:off x="0" y="1600200"/>
            <a:ext cx="7315200" cy="609600"/>
          </a:xfrm>
          <a:ln/>
        </p:spPr>
        <p:txBody>
          <a:bodyPr anchor="t"/>
          <a:lstStyle>
            <a:lvl1pPr lvl="0">
              <a:defRPr sz="2800"/>
            </a:lvl1pPr>
            <a:lvl2pPr lvl="1">
              <a:defRPr sz="2400"/>
            </a:lvl2pPr>
            <a:lvl3pPr lvl="2">
              <a:defRPr sz="2000"/>
            </a:lvl3pPr>
            <a:lvl4pPr lvl="3">
              <a:defRPr sz="1800"/>
            </a:lvl4pPr>
            <a:lvl5pPr lvl="4">
              <a:defRPr sz="1800"/>
            </a:lvl5pPr>
          </a:lstStyle>
          <a:p>
            <a:pPr lvl="0" indent="-342900" algn="just">
              <a:buNone/>
            </a:pPr>
            <a:r>
              <a:rPr lang="en-US" altLang="zh-CN" sz="2800"/>
              <a:t>   </a:t>
            </a:r>
            <a:r>
              <a:rPr lang="zh-CN" sz="2800">
                <a:latin typeface="楷体_GB2312" pitchFamily="49" charset="-122"/>
              </a:rPr>
              <a:t>整流桥是将多个整流二极管构成一个完整的整流电路封装在一个器件中，也被称作整流桥堆。</a:t>
            </a:r>
          </a:p>
          <a:p>
            <a:pPr lvl="0" indent="-342900"/>
            <a:endParaRPr lang="en-US" altLang="zh-CN" sz="2800"/>
          </a:p>
        </p:txBody>
      </p:sp>
      <p:sp>
        <p:nvSpPr>
          <p:cNvPr id="27651" name="矩形 41574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2" name="矩形 415751"/>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3" name="矩形 415753"/>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4" name="矩形 415755"/>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5" name="矩形 41575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6" name="文本框 415759"/>
          <p:cNvSpPr txBox="1"/>
          <p:nvPr/>
        </p:nvSpPr>
        <p:spPr>
          <a:xfrm>
            <a:off x="457200" y="3657600"/>
            <a:ext cx="8458200" cy="1123950"/>
          </a:xfrm>
          <a:prstGeom prst="rect">
            <a:avLst/>
          </a:prstGeom>
          <a:noFill/>
          <a:ln w="9525">
            <a:noFill/>
          </a:ln>
        </p:spPr>
        <p:txBody>
          <a:bodyPr anchor="t">
            <a:spAutoFit/>
          </a:bodyPr>
          <a:lstStyle/>
          <a:p>
            <a:r>
              <a:rPr lang="en-US" altLang="zh-CN" sz="2800">
                <a:solidFill>
                  <a:srgbClr val="000099"/>
                </a:solidFill>
                <a:latin typeface="楷体_GB2312" pitchFamily="49" charset="-122"/>
              </a:rPr>
              <a:t>  </a:t>
            </a:r>
            <a:r>
              <a:rPr lang="zh-CN" altLang="zh-CN" sz="2800">
                <a:solidFill>
                  <a:srgbClr val="000099"/>
                </a:solidFill>
                <a:latin typeface="楷体_GB2312" pitchFamily="49" charset="-122"/>
                <a:ea typeface="楷体_GB2312" pitchFamily="49" charset="-122"/>
              </a:rPr>
              <a:t>分类 三相整流桥和单相整流桥</a:t>
            </a:r>
          </a:p>
          <a:p>
            <a:r>
              <a:rPr lang="zh-CN" altLang="zh-CN" sz="2800">
                <a:solidFill>
                  <a:srgbClr val="000099"/>
                </a:solidFill>
                <a:latin typeface="楷体_GB2312" pitchFamily="49" charset="-122"/>
                <a:ea typeface="楷体_GB2312" pitchFamily="49" charset="-122"/>
              </a:rPr>
              <a:t>       全桥和半桥</a:t>
            </a:r>
          </a:p>
        </p:txBody>
      </p:sp>
      <p:sp>
        <p:nvSpPr>
          <p:cNvPr id="27657" name="矩形 415761"/>
          <p:cNvSpPr/>
          <p:nvPr/>
        </p:nvSpPr>
        <p:spPr>
          <a:xfrm>
            <a:off x="3957638" y="33099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8" name="矩形 415763"/>
          <p:cNvSpPr/>
          <p:nvPr/>
        </p:nvSpPr>
        <p:spPr>
          <a:xfrm>
            <a:off x="3709988" y="32004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59" name="矩形 415765"/>
          <p:cNvSpPr/>
          <p:nvPr/>
        </p:nvSpPr>
        <p:spPr>
          <a:xfrm>
            <a:off x="3948113" y="32146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7660" name="矩形 415767"/>
          <p:cNvSpPr/>
          <p:nvPr/>
        </p:nvSpPr>
        <p:spPr>
          <a:xfrm>
            <a:off x="4152900" y="33147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标题 415745"/>
          <p:cNvSpPr>
            <a:spLocks noGrp="1"/>
          </p:cNvSpPr>
          <p:nvPr>
            <p:ph type="title"/>
          </p:nvPr>
        </p:nvSpPr>
        <p:spPr>
          <a:xfrm>
            <a:off x="1716088" y="274638"/>
            <a:ext cx="7427912" cy="1143000"/>
          </a:xfrm>
          <a:ln/>
        </p:spPr>
        <p:txBody>
          <a:bodyPr anchor="ctr"/>
          <a:lstStyle/>
          <a:p>
            <a:r>
              <a:rPr lang="zh-CN" altLang="en-US" dirty="0">
                <a:latin typeface="宋体" panose="02010600030101010101" pitchFamily="2" charset="-122"/>
              </a:rPr>
              <a:t>三、整流桥</a:t>
            </a:r>
            <a:endParaRPr lang="en-US" altLang="zh-CN" dirty="0">
              <a:latin typeface="宋体" panose="02010600030101010101" pitchFamily="2" charset="-122"/>
            </a:endParaRPr>
          </a:p>
        </p:txBody>
      </p:sp>
      <p:sp>
        <p:nvSpPr>
          <p:cNvPr id="29698" name="矩形 41574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699" name="矩形 415751"/>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0" name="矩形 415753"/>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1" name="矩形 415755"/>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2" name="矩形 41575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3" name="矩形 415761"/>
          <p:cNvSpPr/>
          <p:nvPr/>
        </p:nvSpPr>
        <p:spPr>
          <a:xfrm>
            <a:off x="3957638" y="33099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4" name="矩形 415763"/>
          <p:cNvSpPr/>
          <p:nvPr/>
        </p:nvSpPr>
        <p:spPr>
          <a:xfrm>
            <a:off x="3709988" y="32004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5" name="矩形 415765"/>
          <p:cNvSpPr/>
          <p:nvPr/>
        </p:nvSpPr>
        <p:spPr>
          <a:xfrm>
            <a:off x="3948113" y="32146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29706" name="矩形 415767"/>
          <p:cNvSpPr/>
          <p:nvPr/>
        </p:nvSpPr>
        <p:spPr>
          <a:xfrm>
            <a:off x="4152900" y="33147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pic>
        <p:nvPicPr>
          <p:cNvPr id="29707" name="图片 99"/>
          <p:cNvPicPr/>
          <p:nvPr/>
        </p:nvPicPr>
        <p:blipFill>
          <a:blip r:embed="rId3"/>
          <a:stretch>
            <a:fillRect/>
          </a:stretch>
        </p:blipFill>
        <p:spPr>
          <a:xfrm>
            <a:off x="1471613" y="2233613"/>
            <a:ext cx="1900237" cy="2049462"/>
          </a:xfrm>
          <a:prstGeom prst="rect">
            <a:avLst/>
          </a:prstGeom>
          <a:noFill/>
          <a:ln w="9525">
            <a:noFill/>
          </a:ln>
        </p:spPr>
      </p:pic>
      <p:sp>
        <p:nvSpPr>
          <p:cNvPr id="29708" name="文本框 100"/>
          <p:cNvSpPr txBox="1"/>
          <p:nvPr/>
        </p:nvSpPr>
        <p:spPr>
          <a:xfrm>
            <a:off x="3905250" y="2128838"/>
            <a:ext cx="5080000" cy="312737"/>
          </a:xfrm>
          <a:prstGeom prst="rect">
            <a:avLst/>
          </a:prstGeom>
          <a:noFill/>
          <a:ln w="9525">
            <a:noFill/>
          </a:ln>
        </p:spPr>
        <p:txBody>
          <a:bodyPr anchor="t">
            <a:spAutoFit/>
          </a:bodyPr>
          <a:lstStyle/>
          <a:p>
            <a:pPr indent="304800" algn="ctr"/>
            <a:r>
              <a:rPr lang="en-US" altLang="zh-CN" sz="1200" b="0">
                <a:latin typeface="宋体" panose="02010600030101010101" pitchFamily="2" charset="-122"/>
                <a:ea typeface="宋体" panose="02010600030101010101" pitchFamily="2" charset="-122"/>
              </a:rPr>
              <a:t>      </a:t>
            </a:r>
            <a:endParaRPr lang="zh-CN" altLang="en-US">
              <a:latin typeface="Arial" panose="020B0604020202020204" pitchFamily="34" charset="0"/>
              <a:ea typeface="楷体_GB2312" pitchFamily="49" charset="-122"/>
            </a:endParaRPr>
          </a:p>
        </p:txBody>
      </p:sp>
      <p:pic>
        <p:nvPicPr>
          <p:cNvPr id="29709" name="图片 1"/>
          <p:cNvPicPr/>
          <p:nvPr/>
        </p:nvPicPr>
        <p:blipFill>
          <a:blip r:embed="rId4"/>
          <a:stretch>
            <a:fillRect/>
          </a:stretch>
        </p:blipFill>
        <p:spPr>
          <a:xfrm>
            <a:off x="3890963" y="2233613"/>
            <a:ext cx="1425575" cy="2063750"/>
          </a:xfrm>
          <a:prstGeom prst="rect">
            <a:avLst/>
          </a:prstGeom>
          <a:noFill/>
          <a:ln w="9525">
            <a:noFill/>
          </a:ln>
        </p:spPr>
      </p:pic>
      <p:sp>
        <p:nvSpPr>
          <p:cNvPr id="29710" name="文本框 101"/>
          <p:cNvSpPr txBox="1"/>
          <p:nvPr/>
        </p:nvSpPr>
        <p:spPr>
          <a:xfrm>
            <a:off x="3905250" y="3889375"/>
            <a:ext cx="5080000" cy="312738"/>
          </a:xfrm>
          <a:prstGeom prst="rect">
            <a:avLst/>
          </a:prstGeom>
          <a:noFill/>
          <a:ln w="9525">
            <a:noFill/>
          </a:ln>
        </p:spPr>
        <p:txBody>
          <a:bodyPr anchor="t">
            <a:spAutoFit/>
          </a:bodyPr>
          <a:lstStyle/>
          <a:p>
            <a:pPr indent="304800" algn="ctr"/>
            <a:r>
              <a:rPr lang="en-US" altLang="zh-CN" sz="1200" b="0">
                <a:latin typeface="宋体" panose="02010600030101010101" pitchFamily="2" charset="-122"/>
                <a:ea typeface="宋体" panose="02010600030101010101" pitchFamily="2" charset="-122"/>
              </a:rPr>
              <a:t>    </a:t>
            </a:r>
            <a:endParaRPr lang="zh-CN" altLang="en-US">
              <a:latin typeface="Arial" panose="020B0604020202020204" pitchFamily="34" charset="0"/>
              <a:ea typeface="楷体_GB2312" pitchFamily="49" charset="-122"/>
            </a:endParaRPr>
          </a:p>
        </p:txBody>
      </p:sp>
      <p:pic>
        <p:nvPicPr>
          <p:cNvPr id="29711" name="图片 2"/>
          <p:cNvPicPr/>
          <p:nvPr/>
        </p:nvPicPr>
        <p:blipFill>
          <a:blip r:embed="rId5"/>
          <a:stretch>
            <a:fillRect/>
          </a:stretch>
        </p:blipFill>
        <p:spPr>
          <a:xfrm>
            <a:off x="5699125" y="2352675"/>
            <a:ext cx="2470150" cy="1724025"/>
          </a:xfrm>
          <a:prstGeom prst="rect">
            <a:avLst/>
          </a:prstGeom>
          <a:noFill/>
          <a:ln w="9525">
            <a:noFill/>
          </a:ln>
        </p:spPr>
      </p:pic>
      <p:sp>
        <p:nvSpPr>
          <p:cNvPr id="29712" name="文本框 102"/>
          <p:cNvSpPr txBox="1"/>
          <p:nvPr/>
        </p:nvSpPr>
        <p:spPr>
          <a:xfrm>
            <a:off x="1628775" y="4202113"/>
            <a:ext cx="6275388" cy="976312"/>
          </a:xfrm>
          <a:prstGeom prst="rect">
            <a:avLst/>
          </a:prstGeom>
          <a:noFill/>
          <a:ln w="9525">
            <a:noFill/>
          </a:ln>
        </p:spPr>
        <p:txBody>
          <a:bodyPr wrap="square" anchor="t">
            <a:spAutoFit/>
          </a:bodyPr>
          <a:lstStyle/>
          <a:p>
            <a:pPr indent="304800" algn="ctr"/>
            <a:endParaRPr lang="en-US" altLang="zh-CN" sz="1600" b="0">
              <a:latin typeface="宋体" panose="02010600030101010101" pitchFamily="2" charset="-122"/>
              <a:ea typeface="宋体" panose="02010600030101010101" pitchFamily="2" charset="-122"/>
            </a:endParaRPr>
          </a:p>
          <a:p>
            <a:pPr indent="304800" algn="ctr"/>
            <a:r>
              <a:rPr lang="en-US" altLang="zh-CN" sz="1600" b="0">
                <a:latin typeface="宋体" panose="02010600030101010101" pitchFamily="2" charset="-122"/>
                <a:ea typeface="宋体" panose="02010600030101010101" pitchFamily="2" charset="-122"/>
              </a:rPr>
              <a:t>(a)</a:t>
            </a:r>
            <a:r>
              <a:rPr lang="zh-CN" altLang="en-US" sz="1600" b="0">
                <a:latin typeface="宋体" panose="02010600030101010101" pitchFamily="2" charset="-122"/>
                <a:ea typeface="宋体" panose="02010600030101010101" pitchFamily="2" charset="-122"/>
              </a:rPr>
              <a:t>全桥整流桥     </a:t>
            </a:r>
            <a:r>
              <a:rPr lang="en-US" altLang="zh-CN" sz="1600" b="0">
                <a:latin typeface="Times New Roman" panose="02020603050405020304" pitchFamily="18" charset="0"/>
              </a:rPr>
              <a:t>(b)</a:t>
            </a:r>
            <a:r>
              <a:rPr lang="zh-CN" altLang="en-US" sz="1600" b="0">
                <a:latin typeface="宋体" panose="02010600030101010101" pitchFamily="2" charset="-122"/>
                <a:ea typeface="宋体" panose="02010600030101010101" pitchFamily="2" charset="-122"/>
              </a:rPr>
              <a:t>半桥整流桥   </a:t>
            </a:r>
            <a:r>
              <a:rPr lang="en-US" altLang="zh-CN" sz="1600" b="0">
                <a:latin typeface="Times New Roman" panose="02020603050405020304" pitchFamily="18" charset="0"/>
              </a:rPr>
              <a:t>(c)</a:t>
            </a:r>
            <a:r>
              <a:rPr lang="zh-CN" altLang="en-US" sz="1600" b="0">
                <a:latin typeface="宋体" panose="02010600030101010101" pitchFamily="2" charset="-122"/>
                <a:ea typeface="宋体" panose="02010600030101010101" pitchFamily="2" charset="-122"/>
              </a:rPr>
              <a:t>全桥整流桥内部原理图 </a:t>
            </a:r>
          </a:p>
          <a:p>
            <a:pPr indent="304800" algn="ctr"/>
            <a:r>
              <a:rPr lang="zh-CN" altLang="en-US" sz="1600" b="0">
                <a:latin typeface="宋体" panose="02010600030101010101" pitchFamily="2" charset="-122"/>
                <a:ea typeface="宋体" panose="02010600030101010101" pitchFamily="2" charset="-122"/>
              </a:rPr>
              <a:t>图 </a:t>
            </a:r>
            <a:r>
              <a:rPr lang="en-US" altLang="zh-CN" sz="1600" b="0">
                <a:latin typeface="宋体" panose="02010600030101010101" pitchFamily="2" charset="-122"/>
                <a:ea typeface="宋体" panose="02010600030101010101" pitchFamily="2" charset="-122"/>
              </a:rPr>
              <a:t>10-1-5 </a:t>
            </a:r>
            <a:r>
              <a:rPr lang="zh-CN" altLang="en-US" sz="1600" b="0">
                <a:latin typeface="宋体" panose="02010600030101010101" pitchFamily="2" charset="-122"/>
                <a:ea typeface="宋体" panose="02010600030101010101" pitchFamily="2" charset="-122"/>
              </a:rPr>
              <a:t>单相整流桥</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标题 415745"/>
          <p:cNvSpPr>
            <a:spLocks noGrp="1"/>
          </p:cNvSpPr>
          <p:nvPr>
            <p:ph type="title"/>
          </p:nvPr>
        </p:nvSpPr>
        <p:spPr>
          <a:xfrm>
            <a:off x="1716088" y="274638"/>
            <a:ext cx="7427912" cy="1143000"/>
          </a:xfrm>
          <a:ln/>
        </p:spPr>
        <p:txBody>
          <a:bodyPr anchor="ctr"/>
          <a:lstStyle/>
          <a:p>
            <a:r>
              <a:rPr lang="zh-CN" altLang="en-US" dirty="0">
                <a:latin typeface="宋体" panose="02010600030101010101" pitchFamily="2" charset="-122"/>
              </a:rPr>
              <a:t>三、整流桥</a:t>
            </a:r>
            <a:endParaRPr lang="en-US" altLang="zh-CN" dirty="0">
              <a:latin typeface="宋体" panose="02010600030101010101" pitchFamily="2" charset="-122"/>
            </a:endParaRPr>
          </a:p>
        </p:txBody>
      </p:sp>
      <p:sp>
        <p:nvSpPr>
          <p:cNvPr id="31746" name="矩形 41574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47" name="矩形 415751"/>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48" name="矩形 415753"/>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49" name="矩形 415755"/>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0" name="矩形 41575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1" name="矩形 415761"/>
          <p:cNvSpPr/>
          <p:nvPr/>
        </p:nvSpPr>
        <p:spPr>
          <a:xfrm>
            <a:off x="3957638" y="33099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2" name="矩形 415763"/>
          <p:cNvSpPr/>
          <p:nvPr/>
        </p:nvSpPr>
        <p:spPr>
          <a:xfrm>
            <a:off x="3709988" y="32004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3" name="矩形 415765"/>
          <p:cNvSpPr/>
          <p:nvPr/>
        </p:nvSpPr>
        <p:spPr>
          <a:xfrm>
            <a:off x="3948113" y="32146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4" name="矩形 415767"/>
          <p:cNvSpPr/>
          <p:nvPr/>
        </p:nvSpPr>
        <p:spPr>
          <a:xfrm>
            <a:off x="4152900" y="331470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1755" name="文本框 100"/>
          <p:cNvSpPr txBox="1"/>
          <p:nvPr/>
        </p:nvSpPr>
        <p:spPr>
          <a:xfrm>
            <a:off x="3905250" y="2128838"/>
            <a:ext cx="5080000" cy="312737"/>
          </a:xfrm>
          <a:prstGeom prst="rect">
            <a:avLst/>
          </a:prstGeom>
          <a:noFill/>
          <a:ln w="9525">
            <a:noFill/>
          </a:ln>
        </p:spPr>
        <p:txBody>
          <a:bodyPr anchor="t">
            <a:spAutoFit/>
          </a:bodyPr>
          <a:lstStyle/>
          <a:p>
            <a:pPr indent="304800" algn="ctr"/>
            <a:r>
              <a:rPr lang="en-US" altLang="zh-CN" sz="1200" b="0">
                <a:latin typeface="宋体" panose="02010600030101010101" pitchFamily="2" charset="-122"/>
                <a:ea typeface="宋体" panose="02010600030101010101" pitchFamily="2" charset="-122"/>
              </a:rPr>
              <a:t>      </a:t>
            </a:r>
            <a:endParaRPr lang="zh-CN" altLang="en-US">
              <a:latin typeface="Arial" panose="020B0604020202020204" pitchFamily="34" charset="0"/>
              <a:ea typeface="楷体_GB2312" pitchFamily="49" charset="-122"/>
            </a:endParaRPr>
          </a:p>
        </p:txBody>
      </p:sp>
      <p:sp>
        <p:nvSpPr>
          <p:cNvPr id="31756" name="文本框 101"/>
          <p:cNvSpPr txBox="1"/>
          <p:nvPr/>
        </p:nvSpPr>
        <p:spPr>
          <a:xfrm>
            <a:off x="3905250" y="3889375"/>
            <a:ext cx="5080000" cy="312738"/>
          </a:xfrm>
          <a:prstGeom prst="rect">
            <a:avLst/>
          </a:prstGeom>
          <a:noFill/>
          <a:ln w="9525">
            <a:noFill/>
          </a:ln>
        </p:spPr>
        <p:txBody>
          <a:bodyPr anchor="t">
            <a:spAutoFit/>
          </a:bodyPr>
          <a:lstStyle/>
          <a:p>
            <a:pPr indent="304800" algn="ctr"/>
            <a:r>
              <a:rPr lang="en-US" altLang="zh-CN" sz="1200" b="0">
                <a:latin typeface="宋体" panose="02010600030101010101" pitchFamily="2" charset="-122"/>
                <a:ea typeface="宋体" panose="02010600030101010101" pitchFamily="2" charset="-122"/>
              </a:rPr>
              <a:t>    </a:t>
            </a:r>
            <a:endParaRPr lang="zh-CN" altLang="en-US">
              <a:latin typeface="Arial" panose="020B0604020202020204" pitchFamily="34" charset="0"/>
              <a:ea typeface="楷体_GB2312" pitchFamily="49" charset="-122"/>
            </a:endParaRPr>
          </a:p>
        </p:txBody>
      </p:sp>
      <p:sp>
        <p:nvSpPr>
          <p:cNvPr id="31757" name="文本框 3"/>
          <p:cNvSpPr txBox="1"/>
          <p:nvPr/>
        </p:nvSpPr>
        <p:spPr>
          <a:xfrm>
            <a:off x="617538" y="1998663"/>
            <a:ext cx="7769225" cy="3784600"/>
          </a:xfrm>
          <a:prstGeom prst="rect">
            <a:avLst/>
          </a:prstGeom>
          <a:noFill/>
          <a:ln w="9525">
            <a:noFill/>
          </a:ln>
        </p:spPr>
        <p:txBody>
          <a:bodyPr wrap="square" anchor="t">
            <a:spAutoFit/>
          </a:bodyPr>
          <a:lstStyle/>
          <a:p>
            <a:pPr algn="just"/>
            <a:r>
              <a:rPr lang="zh-CN" altLang="en-US">
                <a:latin typeface="Arial" panose="020B0604020202020204" pitchFamily="34" charset="0"/>
                <a:ea typeface="楷体_GB2312" pitchFamily="49" charset="-122"/>
              </a:rPr>
              <a:t>如图10-1-5a所示的单相全桥整流桥有四个引脚，请用万用表检测、判断各引脚极性，并说明它们应怎样接入电路中。</a:t>
            </a:r>
          </a:p>
          <a:p>
            <a:pPr algn="just"/>
            <a:endParaRPr lang="zh-CN" altLang="en-US">
              <a:latin typeface="Arial" panose="020B0604020202020204" pitchFamily="34" charset="0"/>
              <a:ea typeface="楷体_GB2312" pitchFamily="49" charset="-122"/>
            </a:endParaRPr>
          </a:p>
          <a:p>
            <a:pPr algn="just"/>
            <a:r>
              <a:rPr lang="zh-CN" altLang="en-US">
                <a:latin typeface="Arial" panose="020B0604020202020204" pitchFamily="34" charset="0"/>
                <a:ea typeface="楷体_GB2312" pitchFamily="49" charset="-122"/>
              </a:rPr>
              <a:t>解 将指针式万用表置于R×1K挡，用黑表笔接整流桥的任意一引脚，红表笔分别接其余三个引脚测量电阻值，如果测得阻值均为无穷大，则黑表笔所接的引脚就是整流桥内二极管的负极，即为整流桥的输出端的正极，如果测得阻值都在4~10KΩ，则黑表笔所接的引脚为整流桥内二极管的正极，即整流桥输出端负极，剩下的两引脚为输入端的交流电引脚。</a:t>
            </a:r>
          </a:p>
          <a:p>
            <a:pPr algn="just"/>
            <a:endParaRPr lang="zh-CN" altLang="en-US">
              <a:latin typeface="Arial" panose="020B0604020202020204" pitchFamily="34" charset="0"/>
              <a:ea typeface="楷体_GB2312" pitchFamily="49" charset="-122"/>
            </a:endParaRPr>
          </a:p>
        </p:txBody>
      </p:sp>
      <p:pic>
        <p:nvPicPr>
          <p:cNvPr id="31758" name="图片 4"/>
          <p:cNvPicPr/>
          <p:nvPr/>
        </p:nvPicPr>
        <p:blipFill>
          <a:blip r:embed="rId3"/>
          <a:stretch>
            <a:fillRect/>
          </a:stretch>
        </p:blipFill>
        <p:spPr>
          <a:xfrm>
            <a:off x="5489575" y="136525"/>
            <a:ext cx="2470150" cy="1724025"/>
          </a:xfrm>
          <a:prstGeom prst="rect">
            <a:avLst/>
          </a:prstGeom>
          <a:noFill/>
          <a:ln w="9525">
            <a:noFill/>
          </a:ln>
        </p:spPr>
      </p:pic>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文本占位符 421889"/>
          <p:cNvSpPr>
            <a:spLocks noGrp="1"/>
          </p:cNvSpPr>
          <p:nvPr>
            <p:ph idx="1"/>
          </p:nvPr>
        </p:nvSpPr>
        <p:spPr>
          <a:xfrm>
            <a:off x="457200" y="1600200"/>
            <a:ext cx="7786688" cy="1828800"/>
          </a:xfrm>
          <a:ln/>
        </p:spPr>
        <p:txBody>
          <a:bodyPr anchor="t"/>
          <a:lstStyle/>
          <a:p>
            <a:pPr>
              <a:buNone/>
            </a:pPr>
            <a:r>
              <a:rPr lang="en-US" altLang="zh-CN" sz="2800"/>
              <a:t>【</a:t>
            </a:r>
            <a:r>
              <a:rPr lang="zh-CN" altLang="en-US" sz="2800" dirty="0"/>
              <a:t>课堂练习</a:t>
            </a:r>
            <a:r>
              <a:rPr lang="en-US" altLang="zh-CN" sz="2800"/>
              <a:t>】</a:t>
            </a:r>
          </a:p>
          <a:p>
            <a:pPr>
              <a:spcBef>
                <a:spcPct val="50000"/>
              </a:spcBef>
              <a:buNone/>
            </a:pPr>
            <a:r>
              <a:rPr lang="zh-CN" altLang="en-US" sz="2400" b="0" dirty="0">
                <a:solidFill>
                  <a:srgbClr val="080A02"/>
                </a:solidFill>
                <a:ea typeface="宋体" panose="02010600030101010101" pitchFamily="2" charset="-122"/>
              </a:rPr>
              <a:t>           </a:t>
            </a:r>
            <a:r>
              <a:rPr lang="zh-CN" altLang="en-US" sz="2400" b="0" dirty="0">
                <a:solidFill>
                  <a:srgbClr val="080A02"/>
                </a:solidFill>
                <a:latin typeface="宋体" panose="02010600030101010101" pitchFamily="2" charset="-122"/>
                <a:ea typeface="宋体" panose="02010600030101010101" pitchFamily="2" charset="-122"/>
              </a:rPr>
              <a:t>在单相半波整流电路中，负载电阻上的输出电压为24</a:t>
            </a:r>
            <a:r>
              <a:rPr lang="en-US" altLang="zh-CN" sz="2400" b="0">
                <a:solidFill>
                  <a:srgbClr val="080A02"/>
                </a:solidFill>
                <a:latin typeface="宋体" panose="02010600030101010101" pitchFamily="2" charset="-122"/>
                <a:ea typeface="宋体" panose="02010600030101010101" pitchFamily="2" charset="-122"/>
              </a:rPr>
              <a:t>V，</a:t>
            </a:r>
            <a:r>
              <a:rPr lang="zh-CN" altLang="en-US" sz="2400" b="0" dirty="0">
                <a:solidFill>
                  <a:srgbClr val="080A02"/>
                </a:solidFill>
                <a:latin typeface="宋体" panose="02010600030101010101" pitchFamily="2" charset="-122"/>
                <a:ea typeface="宋体" panose="02010600030101010101" pitchFamily="2" charset="-122"/>
              </a:rPr>
              <a:t>流过负载的电流为8</a:t>
            </a:r>
            <a:r>
              <a:rPr lang="en-US" altLang="zh-CN" sz="2400" b="0">
                <a:solidFill>
                  <a:srgbClr val="080A02"/>
                </a:solidFill>
                <a:latin typeface="宋体" panose="02010600030101010101" pitchFamily="2" charset="-122"/>
                <a:ea typeface="宋体" panose="02010600030101010101" pitchFamily="2" charset="-122"/>
              </a:rPr>
              <a:t>A，</a:t>
            </a:r>
            <a:r>
              <a:rPr lang="zh-CN" altLang="en-US" sz="2400" b="0" dirty="0">
                <a:solidFill>
                  <a:srgbClr val="080A02"/>
                </a:solidFill>
                <a:latin typeface="宋体" panose="02010600030101010101" pitchFamily="2" charset="-122"/>
                <a:ea typeface="宋体" panose="02010600030101010101" pitchFamily="2" charset="-122"/>
              </a:rPr>
              <a:t>试计算二极管承受的最高反向电压和流过二极管的电流。</a:t>
            </a:r>
            <a:endParaRPr lang="zh-CN" altLang="en-US" sz="2400" b="0">
              <a:solidFill>
                <a:srgbClr val="080A02"/>
              </a:solidFill>
              <a:latin typeface="宋体" panose="02010600030101010101" pitchFamily="2" charset="-122"/>
              <a:ea typeface="宋体" panose="02010600030101010101" pitchFamily="2" charset="-122"/>
            </a:endParaRPr>
          </a:p>
        </p:txBody>
      </p:sp>
      <p:sp>
        <p:nvSpPr>
          <p:cNvPr id="33794" name="矩形 421890"/>
          <p:cNvSpPr/>
          <p:nvPr/>
        </p:nvSpPr>
        <p:spPr>
          <a:xfrm>
            <a:off x="1331913" y="476250"/>
            <a:ext cx="5297487"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1</a:t>
            </a:r>
            <a:r>
              <a:rPr lang="zh-CN" altLang="en-US" sz="3600" dirty="0">
                <a:solidFill>
                  <a:srgbClr val="CC3300"/>
                </a:solidFill>
                <a:latin typeface="Arial" panose="020B0604020202020204" pitchFamily="34" charset="0"/>
                <a:ea typeface="黑体" panose="02010609060101010101" pitchFamily="2" charset="-122"/>
              </a:rPr>
              <a:t>   认识整流电路</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文本占位符 427009"/>
          <p:cNvSpPr>
            <a:spLocks noGrp="1"/>
          </p:cNvSpPr>
          <p:nvPr>
            <p:ph idx="1"/>
          </p:nvPr>
        </p:nvSpPr>
        <p:spPr>
          <a:xfrm>
            <a:off x="457200" y="1600200"/>
            <a:ext cx="7788275" cy="1828800"/>
          </a:xfrm>
          <a:ln/>
        </p:spPr>
        <p:txBody>
          <a:bodyPr anchor="t"/>
          <a:lstStyle/>
          <a:p>
            <a:pPr>
              <a:lnSpc>
                <a:spcPct val="90000"/>
              </a:lnSpc>
              <a:buNone/>
            </a:pPr>
            <a:r>
              <a:rPr lang="en-US" altLang="zh-CN" sz="2400"/>
              <a:t>【</a:t>
            </a:r>
            <a:r>
              <a:rPr lang="zh-CN" altLang="en-US" sz="2400" dirty="0"/>
              <a:t>课堂练习</a:t>
            </a:r>
            <a:r>
              <a:rPr lang="en-US" altLang="zh-CN" sz="2400"/>
              <a:t>】</a:t>
            </a:r>
          </a:p>
          <a:p>
            <a:pPr>
              <a:lnSpc>
                <a:spcPct val="130000"/>
              </a:lnSpc>
              <a:spcBef>
                <a:spcPct val="0"/>
              </a:spcBef>
              <a:buNone/>
            </a:pPr>
            <a:r>
              <a:rPr lang="zh-CN" altLang="en-US" sz="2400" b="0" dirty="0">
                <a:solidFill>
                  <a:srgbClr val="080A02"/>
                </a:solidFill>
                <a:latin typeface="宋体" panose="02010600030101010101" pitchFamily="2" charset="-122"/>
                <a:ea typeface="宋体" panose="02010600030101010101" pitchFamily="2" charset="-122"/>
              </a:rPr>
              <a:t>      在桥式整流电路中，要求直流输出电压</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a:t>
            </a:r>
            <a:r>
              <a:rPr lang="en-US" altLang="zh-CN" sz="2400" b="0">
                <a:solidFill>
                  <a:srgbClr val="080A02"/>
                </a:solidFill>
                <a:latin typeface="宋体" panose="02010600030101010101" pitchFamily="2" charset="-122"/>
                <a:ea typeface="宋体" panose="02010600030101010101" pitchFamily="2" charset="-122"/>
              </a:rPr>
              <a:t>=20V，</a:t>
            </a:r>
            <a:r>
              <a:rPr lang="zh-CN" altLang="en-US" sz="2400" b="0" dirty="0">
                <a:solidFill>
                  <a:srgbClr val="080A02"/>
                </a:solidFill>
                <a:latin typeface="宋体" panose="02010600030101010101" pitchFamily="2" charset="-122"/>
                <a:ea typeface="宋体" panose="02010600030101010101" pitchFamily="2" charset="-122"/>
              </a:rPr>
              <a:t>负载为</a:t>
            </a:r>
            <a:r>
              <a:rPr lang="en-US" altLang="zh-CN" sz="2400" b="0" i="1">
                <a:solidFill>
                  <a:srgbClr val="080A02"/>
                </a:solidFill>
                <a:latin typeface="宋体" panose="02010600030101010101" pitchFamily="2" charset="-122"/>
                <a:ea typeface="宋体" panose="02010600030101010101" pitchFamily="2" charset="-122"/>
              </a:rPr>
              <a:t>R</a:t>
            </a:r>
            <a:r>
              <a:rPr lang="en-US" altLang="zh-CN" sz="2400" b="0" baseline="-25000">
                <a:solidFill>
                  <a:srgbClr val="080A02"/>
                </a:solidFill>
                <a:latin typeface="宋体" panose="02010600030101010101" pitchFamily="2" charset="-122"/>
                <a:ea typeface="宋体" panose="02010600030101010101" pitchFamily="2" charset="-122"/>
              </a:rPr>
              <a:t>L</a:t>
            </a:r>
            <a:r>
              <a:rPr lang="en-US" altLang="zh-CN" sz="2400" b="0">
                <a:solidFill>
                  <a:srgbClr val="080A02"/>
                </a:solidFill>
                <a:latin typeface="宋体" panose="02010600030101010101" pitchFamily="2" charset="-122"/>
                <a:ea typeface="宋体" panose="02010600030101010101" pitchFamily="2" charset="-122"/>
              </a:rPr>
              <a:t>=25Ω；</a:t>
            </a:r>
            <a:r>
              <a:rPr lang="zh-CN" altLang="en-US" sz="2400" b="0" dirty="0">
                <a:solidFill>
                  <a:srgbClr val="080A02"/>
                </a:solidFill>
                <a:latin typeface="宋体" panose="02010600030101010101" pitchFamily="2" charset="-122"/>
                <a:ea typeface="宋体" panose="02010600030101010101" pitchFamily="2" charset="-122"/>
              </a:rPr>
              <a:t>试计算负载两端的平均电压和每个二极管的平均电流？</a:t>
            </a:r>
          </a:p>
          <a:p>
            <a:pPr>
              <a:lnSpc>
                <a:spcPct val="130000"/>
              </a:lnSpc>
              <a:spcBef>
                <a:spcPct val="0"/>
              </a:spcBef>
              <a:buNone/>
            </a:pPr>
            <a:endParaRPr lang="zh-CN" altLang="en-US" sz="2400" b="0">
              <a:solidFill>
                <a:srgbClr val="080A02"/>
              </a:solidFill>
              <a:latin typeface="宋体" panose="02010600030101010101" pitchFamily="2" charset="-122"/>
              <a:ea typeface="宋体" panose="02010600030101010101" pitchFamily="2" charset="-122"/>
            </a:endParaRPr>
          </a:p>
        </p:txBody>
      </p:sp>
      <p:sp>
        <p:nvSpPr>
          <p:cNvPr id="34818" name="矩形 427010"/>
          <p:cNvSpPr/>
          <p:nvPr/>
        </p:nvSpPr>
        <p:spPr>
          <a:xfrm>
            <a:off x="1331913" y="476250"/>
            <a:ext cx="5573712"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1</a:t>
            </a:r>
            <a:r>
              <a:rPr lang="zh-CN" altLang="en-US" sz="3600" dirty="0">
                <a:solidFill>
                  <a:srgbClr val="CC3300"/>
                </a:solidFill>
                <a:latin typeface="Arial" panose="020B0604020202020204" pitchFamily="34" charset="0"/>
                <a:ea typeface="黑体" panose="02010609060101010101" pitchFamily="2" charset="-122"/>
              </a:rPr>
              <a:t>   认识整流电路</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文本占位符 422914"/>
          <p:cNvSpPr>
            <a:spLocks noGrp="1"/>
          </p:cNvSpPr>
          <p:nvPr>
            <p:ph idx="1"/>
          </p:nvPr>
        </p:nvSpPr>
        <p:spPr>
          <a:xfrm>
            <a:off x="395288" y="1557338"/>
            <a:ext cx="7488237" cy="4525962"/>
          </a:xfrm>
          <a:ln/>
        </p:spPr>
        <p:txBody>
          <a:bodyPr anchor="t"/>
          <a:lstStyle/>
          <a:p>
            <a:pPr>
              <a:lnSpc>
                <a:spcPct val="80000"/>
              </a:lnSpc>
              <a:buNone/>
            </a:pPr>
            <a:r>
              <a:rPr lang="en-US" altLang="zh-CN" sz="2800"/>
              <a:t>【</a:t>
            </a:r>
            <a:r>
              <a:rPr lang="zh-CN" altLang="en-US" sz="2800" dirty="0"/>
              <a:t>课堂小结</a:t>
            </a:r>
            <a:r>
              <a:rPr lang="en-US" altLang="zh-CN" sz="2800"/>
              <a:t>】</a:t>
            </a:r>
          </a:p>
          <a:p>
            <a:pPr>
              <a:lnSpc>
                <a:spcPct val="80000"/>
              </a:lnSpc>
              <a:buNone/>
            </a:pPr>
            <a:r>
              <a:rPr lang="zh-CN" altLang="en-US" sz="2800" b="0"/>
              <a:t>  </a:t>
            </a:r>
            <a:r>
              <a:rPr lang="zh-CN" altLang="en-US" sz="2800" b="0" dirty="0">
                <a:latin typeface="宋体" panose="02010600030101010101" pitchFamily="2" charset="-122"/>
              </a:rPr>
              <a:t>一、稳压电源的电路组成</a:t>
            </a:r>
          </a:p>
          <a:p>
            <a:pPr>
              <a:lnSpc>
                <a:spcPct val="80000"/>
              </a:lnSpc>
              <a:buNone/>
            </a:pPr>
            <a:r>
              <a:rPr lang="en-US" altLang="zh-CN" sz="2800" b="0">
                <a:latin typeface="宋体" panose="02010600030101010101" pitchFamily="2" charset="-122"/>
              </a:rPr>
              <a:t>  1</a:t>
            </a:r>
            <a:r>
              <a:rPr lang="zh-CN" altLang="en-US" sz="2800" b="0" dirty="0">
                <a:latin typeface="宋体" panose="02010600030101010101" pitchFamily="2" charset="-122"/>
              </a:rPr>
              <a:t>．电路的组成</a:t>
            </a:r>
          </a:p>
          <a:p>
            <a:pPr>
              <a:lnSpc>
                <a:spcPct val="80000"/>
              </a:lnSpc>
              <a:buNone/>
            </a:pPr>
            <a:r>
              <a:rPr lang="en-US" altLang="zh-CN" sz="2800" b="0">
                <a:latin typeface="宋体" panose="02010600030101010101" pitchFamily="2" charset="-122"/>
              </a:rPr>
              <a:t>  2</a:t>
            </a:r>
            <a:r>
              <a:rPr lang="zh-CN" altLang="en-US" sz="2800" b="0" dirty="0">
                <a:latin typeface="宋体" panose="02010600030101010101" pitchFamily="2" charset="-122"/>
              </a:rPr>
              <a:t>．各部分的作用</a:t>
            </a:r>
          </a:p>
          <a:p>
            <a:pPr>
              <a:lnSpc>
                <a:spcPct val="80000"/>
              </a:lnSpc>
              <a:buNone/>
            </a:pPr>
            <a:r>
              <a:rPr lang="zh-CN" altLang="en-US" sz="2800" b="0" dirty="0">
                <a:latin typeface="宋体" panose="02010600030101010101" pitchFamily="2" charset="-122"/>
              </a:rPr>
              <a:t>  二、单相半波整流电路</a:t>
            </a:r>
          </a:p>
          <a:p>
            <a:pPr>
              <a:lnSpc>
                <a:spcPct val="80000"/>
              </a:lnSpc>
              <a:buNone/>
            </a:pPr>
            <a:r>
              <a:rPr lang="en-US" altLang="zh-CN" sz="2800" b="0">
                <a:latin typeface="宋体" panose="02010600030101010101" pitchFamily="2" charset="-122"/>
              </a:rPr>
              <a:t>  1</a:t>
            </a:r>
            <a:r>
              <a:rPr lang="zh-CN" altLang="en-US" sz="2800" b="0" dirty="0">
                <a:latin typeface="宋体" panose="02010600030101010101" pitchFamily="2" charset="-122"/>
              </a:rPr>
              <a:t>．电路组成</a:t>
            </a:r>
          </a:p>
          <a:p>
            <a:pPr>
              <a:lnSpc>
                <a:spcPct val="80000"/>
              </a:lnSpc>
              <a:buNone/>
            </a:pPr>
            <a:r>
              <a:rPr lang="en-US" altLang="zh-CN" sz="2800" b="0">
                <a:latin typeface="宋体" panose="02010600030101010101" pitchFamily="2" charset="-122"/>
              </a:rPr>
              <a:t>  2</a:t>
            </a:r>
            <a:r>
              <a:rPr lang="zh-CN" altLang="en-US" sz="2800" b="0" dirty="0">
                <a:latin typeface="宋体" panose="02010600030101010101" pitchFamily="2" charset="-122"/>
              </a:rPr>
              <a:t>．工作原理及特点</a:t>
            </a:r>
          </a:p>
          <a:p>
            <a:pPr>
              <a:lnSpc>
                <a:spcPct val="80000"/>
              </a:lnSpc>
              <a:buNone/>
            </a:pPr>
            <a:r>
              <a:rPr lang="zh-CN" altLang="en-US" sz="2800" b="0" dirty="0">
                <a:latin typeface="宋体" panose="02010600030101010101" pitchFamily="2" charset="-122"/>
              </a:rPr>
              <a:t>  三、单相桥式整流电路</a:t>
            </a:r>
          </a:p>
          <a:p>
            <a:pPr>
              <a:lnSpc>
                <a:spcPct val="80000"/>
              </a:lnSpc>
              <a:buNone/>
            </a:pPr>
            <a:r>
              <a:rPr lang="en-US" altLang="zh-CN" sz="2800" b="0">
                <a:latin typeface="宋体" panose="02010600030101010101" pitchFamily="2" charset="-122"/>
              </a:rPr>
              <a:t>  1</a:t>
            </a:r>
            <a:r>
              <a:rPr lang="zh-CN" altLang="en-US" sz="2800" b="0" dirty="0">
                <a:latin typeface="宋体" panose="02010600030101010101" pitchFamily="2" charset="-122"/>
              </a:rPr>
              <a:t>．电路组成：阴阳混接接电源，共阴极接负载正极，共阳极接负载负极。</a:t>
            </a:r>
          </a:p>
          <a:p>
            <a:pPr>
              <a:lnSpc>
                <a:spcPct val="80000"/>
              </a:lnSpc>
              <a:buNone/>
            </a:pPr>
            <a:r>
              <a:rPr lang="en-US" altLang="zh-CN" sz="2800" b="0">
                <a:latin typeface="宋体" panose="02010600030101010101" pitchFamily="2" charset="-122"/>
              </a:rPr>
              <a:t>  2</a:t>
            </a:r>
            <a:r>
              <a:rPr lang="zh-CN" altLang="en-US" sz="2800" b="0" dirty="0">
                <a:latin typeface="宋体" panose="02010600030101010101" pitchFamily="2" charset="-122"/>
              </a:rPr>
              <a:t>．工作原理及特点</a:t>
            </a:r>
          </a:p>
          <a:p>
            <a:pPr>
              <a:lnSpc>
                <a:spcPct val="80000"/>
              </a:lnSpc>
              <a:buNone/>
            </a:pPr>
            <a:r>
              <a:rPr lang="zh-CN" altLang="en-US" sz="2800" b="0" dirty="0">
                <a:latin typeface="宋体" panose="02010600030101010101" pitchFamily="2" charset="-122"/>
              </a:rPr>
              <a:t>      </a:t>
            </a:r>
          </a:p>
        </p:txBody>
      </p:sp>
      <p:sp>
        <p:nvSpPr>
          <p:cNvPr id="35842" name="矩形 422917"/>
          <p:cNvSpPr/>
          <p:nvPr/>
        </p:nvSpPr>
        <p:spPr>
          <a:xfrm>
            <a:off x="1331913" y="476250"/>
            <a:ext cx="5365750"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1</a:t>
            </a:r>
            <a:r>
              <a:rPr lang="zh-CN" altLang="en-US" sz="3600" dirty="0">
                <a:solidFill>
                  <a:srgbClr val="CC3300"/>
                </a:solidFill>
                <a:latin typeface="Arial" panose="020B0604020202020204" pitchFamily="34" charset="0"/>
                <a:ea typeface="黑体" panose="02010609060101010101" pitchFamily="2" charset="-122"/>
              </a:rPr>
              <a:t>   认识整流电路</a:t>
            </a:r>
          </a:p>
        </p:txBody>
      </p:sp>
      <p:sp>
        <p:nvSpPr>
          <p:cNvPr id="35843" name="矩形 42291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35844" name="矩形 422921"/>
          <p:cNvSpPr/>
          <p:nvPr/>
        </p:nvSpPr>
        <p:spPr>
          <a:xfrm>
            <a:off x="0" y="321945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文本占位符 31751"/>
          <p:cNvSpPr>
            <a:spLocks noGrp="1"/>
          </p:cNvSpPr>
          <p:nvPr/>
        </p:nvSpPr>
        <p:spPr>
          <a:xfrm>
            <a:off x="38100" y="31750"/>
            <a:ext cx="8229600" cy="1257300"/>
          </a:xfrm>
          <a:prstGeom prst="rect">
            <a:avLst/>
          </a:prstGeom>
          <a:noFill/>
          <a:ln w="9525">
            <a:noFill/>
          </a:ln>
        </p:spPr>
        <p:txBody>
          <a:bodyPr anchor="t"/>
          <a:lstStyle/>
          <a:p>
            <a:pPr marL="342900" indent="-342900" algn="ctr">
              <a:lnSpc>
                <a:spcPct val="100000"/>
              </a:lnSpc>
              <a:spcBef>
                <a:spcPct val="20000"/>
              </a:spcBef>
            </a:pPr>
            <a:r>
              <a:rPr lang="zh-CN" altLang="en-US" sz="4400" dirty="0">
                <a:solidFill>
                  <a:srgbClr val="CC3300"/>
                </a:solidFill>
                <a:latin typeface="Arial" panose="020B0604020202020204" pitchFamily="34" charset="0"/>
                <a:ea typeface="黑体" panose="02010609060101010101" pitchFamily="2" charset="-122"/>
              </a:rPr>
              <a:t>模块十   直流稳压电源</a:t>
            </a:r>
          </a:p>
          <a:p>
            <a:pPr marL="342900" indent="-342900">
              <a:lnSpc>
                <a:spcPct val="100000"/>
              </a:lnSpc>
              <a:spcBef>
                <a:spcPct val="20000"/>
              </a:spcBef>
            </a:pPr>
            <a:r>
              <a:rPr lang="zh-CN" altLang="en-US" sz="2800" dirty="0">
                <a:solidFill>
                  <a:srgbClr val="CC3300"/>
                </a:solidFill>
                <a:latin typeface="华文隶书" panose="02010800040101010101" pitchFamily="2" charset="-122"/>
                <a:ea typeface="华文隶书" panose="02010800040101010101" pitchFamily="2" charset="-122"/>
              </a:rPr>
              <a:t>   </a:t>
            </a: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007" y="1571624"/>
            <a:ext cx="9363885" cy="4593604"/>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文本占位符 397314"/>
          <p:cNvSpPr>
            <a:spLocks noGrp="1"/>
          </p:cNvSpPr>
          <p:nvPr>
            <p:ph idx="1"/>
          </p:nvPr>
        </p:nvSpPr>
        <p:spPr>
          <a:xfrm>
            <a:off x="395288" y="1628775"/>
            <a:ext cx="7561262" cy="2447925"/>
          </a:xfrm>
          <a:ln/>
        </p:spPr>
        <p:txBody>
          <a:bodyPr anchor="t"/>
          <a:lstStyle/>
          <a:p>
            <a:pPr>
              <a:lnSpc>
                <a:spcPct val="90000"/>
              </a:lnSpc>
              <a:buNone/>
            </a:pPr>
            <a:r>
              <a:rPr lang="en-US" altLang="zh-CN" sz="2800"/>
              <a:t>【</a:t>
            </a:r>
            <a:r>
              <a:rPr lang="zh-CN" altLang="en-US" sz="2800" dirty="0"/>
              <a:t>课后作业</a:t>
            </a:r>
            <a:r>
              <a:rPr lang="en-US" altLang="zh-CN" sz="2800"/>
              <a:t>】</a:t>
            </a:r>
          </a:p>
          <a:p>
            <a:pPr>
              <a:lnSpc>
                <a:spcPct val="90000"/>
              </a:lnSpc>
              <a:buNone/>
            </a:pPr>
            <a:endParaRPr lang="en-US" altLang="zh-CN" sz="2800"/>
          </a:p>
          <a:p>
            <a:pPr>
              <a:lnSpc>
                <a:spcPct val="90000"/>
              </a:lnSpc>
              <a:buNone/>
            </a:pPr>
            <a:r>
              <a:rPr lang="zh-CN" sz="2800"/>
              <a:t>1.教材中“巩固与提高”第2、3题；</a:t>
            </a:r>
          </a:p>
          <a:p>
            <a:pPr>
              <a:lnSpc>
                <a:spcPct val="90000"/>
              </a:lnSpc>
              <a:buNone/>
            </a:pPr>
            <a:r>
              <a:rPr lang="zh-CN" sz="2800"/>
              <a:t>2.“学习指导与练习”填空题2-5题，选择题1-5题。</a:t>
            </a:r>
          </a:p>
        </p:txBody>
      </p:sp>
      <p:sp>
        <p:nvSpPr>
          <p:cNvPr id="36866" name="矩形 397315"/>
          <p:cNvSpPr/>
          <p:nvPr/>
        </p:nvSpPr>
        <p:spPr>
          <a:xfrm>
            <a:off x="1331913" y="476250"/>
            <a:ext cx="5421312"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1</a:t>
            </a:r>
            <a:r>
              <a:rPr lang="zh-CN" altLang="en-US" sz="3600" dirty="0">
                <a:solidFill>
                  <a:srgbClr val="CC3300"/>
                </a:solidFill>
                <a:latin typeface="Arial" panose="020B0604020202020204" pitchFamily="34" charset="0"/>
                <a:ea typeface="黑体" panose="02010609060101010101" pitchFamily="2" charset="-122"/>
              </a:rPr>
              <a:t>   认识整流电路</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body"/>
          </p:nvPr>
        </p:nvSpPr>
        <p:spPr>
          <a:xfrm>
            <a:off x="288925" y="1644650"/>
            <a:ext cx="8229600" cy="4525963"/>
          </a:xfrm>
          <a:ln/>
        </p:spPr>
        <p:txBody>
          <a:bodyPr anchor="t"/>
          <a:lstStyle/>
          <a:p>
            <a:pPr algn="ctr">
              <a:buNone/>
            </a:pPr>
            <a:r>
              <a:rPr lang="zh-CN" altLang="en-US" sz="4400" dirty="0">
                <a:solidFill>
                  <a:srgbClr val="CC3300"/>
                </a:solidFill>
                <a:ea typeface="黑体" panose="02010609060101010101" pitchFamily="2" charset="-122"/>
                <a:sym typeface="楷体_GB2312" pitchFamily="49" charset="-122"/>
              </a:rPr>
              <a:t>模块十   直流稳压电源</a:t>
            </a:r>
            <a:endParaRPr lang="zh-CN" altLang="en-US" sz="4400" b="0" dirty="0">
              <a:solidFill>
                <a:srgbClr val="CC3300"/>
              </a:solidFill>
              <a:ea typeface="黑体" panose="02010609060101010101" pitchFamily="2" charset="-122"/>
            </a:endParaRPr>
          </a:p>
          <a:p>
            <a:pPr algn="ctr">
              <a:buNone/>
            </a:pPr>
            <a:endParaRPr lang="zh-CN" altLang="en-US" sz="4800" b="0" dirty="0">
              <a:solidFill>
                <a:srgbClr val="CC3300"/>
              </a:solidFill>
            </a:endParaRPr>
          </a:p>
          <a:p>
            <a:pPr algn="ctr">
              <a:buNone/>
            </a:pPr>
            <a:r>
              <a:rPr lang="zh-CN" altLang="en-US" b="0" dirty="0">
                <a:solidFill>
                  <a:srgbClr val="CC3300"/>
                </a:solidFill>
                <a:ea typeface="黑体" panose="02010609060101010101" pitchFamily="2" charset="-122"/>
              </a:rPr>
              <a:t>任务</a:t>
            </a:r>
            <a:r>
              <a:rPr lang="en-US" altLang="zh-CN" b="0" dirty="0">
                <a:solidFill>
                  <a:srgbClr val="CC3300"/>
                </a:solidFill>
                <a:ea typeface="黑体" panose="02010609060101010101" pitchFamily="2" charset="-122"/>
              </a:rPr>
              <a:t>2</a:t>
            </a:r>
            <a:r>
              <a:rPr lang="zh-CN" altLang="en-US" b="0" dirty="0">
                <a:solidFill>
                  <a:srgbClr val="CC3300"/>
                </a:solidFill>
                <a:ea typeface="黑体" panose="02010609060101010101" pitchFamily="2" charset="-122"/>
              </a:rPr>
              <a:t>   认识滤波电路</a:t>
            </a:r>
          </a:p>
          <a:p>
            <a:pPr algn="ctr">
              <a:buNone/>
            </a:pPr>
            <a:endParaRPr lang="zh-CN" altLang="en-US" b="0" dirty="0">
              <a:solidFill>
                <a:srgbClr val="CC3300"/>
              </a:solidFill>
              <a:ea typeface="黑体" panose="02010609060101010101" pitchFamily="2" charset="-122"/>
            </a:endParaRPr>
          </a:p>
          <a:p>
            <a:pPr>
              <a:buNone/>
            </a:pPr>
            <a:r>
              <a:rPr lang="zh-CN" altLang="en-US" b="0" dirty="0">
                <a:solidFill>
                  <a:srgbClr val="CC3300"/>
                </a:solidFill>
                <a:latin typeface="华文隶书" panose="02010800040101010101" pitchFamily="2" charset="-122"/>
                <a:ea typeface="华文隶书" panose="02010800040101010101" pitchFamily="2" charset="-122"/>
              </a:rPr>
              <a:t>   </a:t>
            </a:r>
            <a:endParaRPr lang="zh-CN" altLang="en-US" dirty="0">
              <a:solidFill>
                <a:srgbClr val="CC3300"/>
              </a:solidFill>
              <a:latin typeface="华文隶书" panose="02010800040101010101" pitchFamily="2" charset="-122"/>
              <a:ea typeface="华文隶书" panose="02010800040101010101" pitchFamily="2" charset="-122"/>
            </a:endParaRP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标题 392193"/>
          <p:cNvSpPr>
            <a:spLocks noGrp="1"/>
          </p:cNvSpPr>
          <p:nvPr>
            <p:ph type="title"/>
          </p:nvPr>
        </p:nvSpPr>
        <p:spPr>
          <a:ln/>
        </p:spPr>
        <p:txBody>
          <a:bodyPr anchor="ctr"/>
          <a:lstStyle/>
          <a:p>
            <a:r>
              <a:rPr lang="zh-CN" altLang="en-US" dirty="0"/>
              <a:t>任务</a:t>
            </a:r>
            <a:r>
              <a:rPr lang="en-US" altLang="zh-CN" dirty="0"/>
              <a:t>2</a:t>
            </a:r>
            <a:r>
              <a:rPr lang="zh-CN" altLang="en-US" dirty="0"/>
              <a:t>   认识滤波电路</a:t>
            </a:r>
          </a:p>
        </p:txBody>
      </p:sp>
      <p:sp>
        <p:nvSpPr>
          <p:cNvPr id="39938" name="文本占位符 392194"/>
          <p:cNvSpPr>
            <a:spLocks noGrp="1"/>
          </p:cNvSpPr>
          <p:nvPr>
            <p:ph idx="1"/>
          </p:nvPr>
        </p:nvSpPr>
        <p:spPr>
          <a:ln/>
        </p:spPr>
        <p:txBody>
          <a:bodyPr anchor="t"/>
          <a:lstStyle/>
          <a:p>
            <a:pPr>
              <a:buNone/>
            </a:pPr>
            <a:r>
              <a:rPr lang="en-US" altLang="zh-CN"/>
              <a:t>【</a:t>
            </a:r>
            <a:r>
              <a:rPr lang="zh-CN" altLang="en-US" dirty="0"/>
              <a:t>学习目标</a:t>
            </a:r>
            <a:r>
              <a:rPr lang="en-US" altLang="zh-CN"/>
              <a:t>】</a:t>
            </a:r>
          </a:p>
          <a:p>
            <a:pPr>
              <a:buNone/>
            </a:pPr>
            <a:r>
              <a:rPr lang="en-US" altLang="zh-CN">
                <a:latin typeface="楷体_GB2312" pitchFamily="49" charset="-122"/>
              </a:rPr>
              <a:t>  </a:t>
            </a:r>
            <a:r>
              <a:rPr lang="en-US" altLang="zh-CN" b="0">
                <a:latin typeface="楷体_GB2312" pitchFamily="49" charset="-122"/>
              </a:rPr>
              <a:t>1</a:t>
            </a:r>
            <a:r>
              <a:rPr lang="en-US" altLang="zh-CN" b="0" dirty="0">
                <a:latin typeface="楷体_GB2312" pitchFamily="49" charset="-122"/>
              </a:rPr>
              <a:t>.</a:t>
            </a:r>
            <a:r>
              <a:rPr lang="zh-CN" altLang="en-US" b="0" dirty="0">
                <a:latin typeface="楷体_GB2312" pitchFamily="49" charset="-122"/>
              </a:rPr>
              <a:t>理解滤波电路的工作原理；</a:t>
            </a:r>
          </a:p>
          <a:p>
            <a:pPr>
              <a:buNone/>
            </a:pPr>
            <a:r>
              <a:rPr lang="en-US" altLang="zh-CN" b="0">
                <a:latin typeface="楷体_GB2312" pitchFamily="49" charset="-122"/>
              </a:rPr>
              <a:t>  2</a:t>
            </a:r>
            <a:r>
              <a:rPr lang="en-US" altLang="zh-CN" b="0" dirty="0">
                <a:latin typeface="楷体_GB2312" pitchFamily="49" charset="-122"/>
              </a:rPr>
              <a:t>.</a:t>
            </a:r>
            <a:r>
              <a:rPr lang="zh-CN" altLang="en-US" b="0" dirty="0">
                <a:latin typeface="楷体_GB2312" pitchFamily="49" charset="-122"/>
              </a:rPr>
              <a:t>理解不同类型滤波电路的连接方式</a:t>
            </a:r>
            <a:r>
              <a:rPr lang="zh-CN" altLang="en-US" b="0" dirty="0">
                <a:latin typeface="宋体" panose="02010600030101010101" pitchFamily="2" charset="-122"/>
              </a:rPr>
              <a:t>； </a:t>
            </a:r>
          </a:p>
          <a:p>
            <a:pPr>
              <a:buNone/>
            </a:pPr>
            <a:r>
              <a:rPr lang="en-US" altLang="zh-CN"/>
              <a:t>【</a:t>
            </a:r>
            <a:r>
              <a:rPr lang="zh-CN" altLang="en-US" dirty="0"/>
              <a:t>重点难点</a:t>
            </a:r>
            <a:r>
              <a:rPr lang="en-US" altLang="zh-CN"/>
              <a:t>】</a:t>
            </a:r>
            <a:endParaRPr lang="en-US" altLang="zh-CN" dirty="0"/>
          </a:p>
          <a:p>
            <a:pPr>
              <a:buNone/>
            </a:pPr>
            <a:r>
              <a:rPr lang="zh-CN" altLang="en-US" b="0" dirty="0">
                <a:latin typeface="宋体" panose="02010600030101010101" pitchFamily="2" charset="-122"/>
              </a:rPr>
              <a:t>  </a:t>
            </a:r>
            <a:r>
              <a:rPr lang="zh-CN" altLang="en-US" b="0" dirty="0"/>
              <a:t>重点：1</a:t>
            </a:r>
            <a:r>
              <a:rPr lang="en-US" altLang="zh-CN" b="0" dirty="0"/>
              <a:t>.</a:t>
            </a:r>
            <a:r>
              <a:rPr lang="zh-CN" altLang="en-US" b="0" dirty="0"/>
              <a:t>滤波电路的工作原理</a:t>
            </a:r>
          </a:p>
          <a:p>
            <a:pPr>
              <a:buNone/>
            </a:pPr>
            <a:r>
              <a:rPr lang="zh-CN" altLang="en-US" b="0" dirty="0"/>
              <a:t>              2</a:t>
            </a:r>
            <a:r>
              <a:rPr lang="en-US" altLang="zh-CN" b="0" dirty="0"/>
              <a:t>.</a:t>
            </a:r>
            <a:r>
              <a:rPr lang="zh-CN" altLang="en-US" b="0" dirty="0"/>
              <a:t>滤波电路的连接方式</a:t>
            </a:r>
          </a:p>
          <a:p>
            <a:pPr>
              <a:buNone/>
            </a:pPr>
            <a:r>
              <a:rPr lang="zh-CN" altLang="en-US" b="0" dirty="0"/>
              <a:t>   难点：正确选择不同方式滤波电路</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标题 375809"/>
          <p:cNvSpPr>
            <a:spLocks noGrp="1"/>
          </p:cNvSpPr>
          <p:nvPr>
            <p:ph type="title"/>
          </p:nvPr>
        </p:nvSpPr>
        <p:spPr>
          <a:xfrm>
            <a:off x="1476375" y="274638"/>
            <a:ext cx="7210425" cy="1143000"/>
          </a:xfrm>
          <a:ln/>
        </p:spPr>
        <p:txBody>
          <a:bodyPr anchor="ctr"/>
          <a:lstStyle/>
          <a:p>
            <a:r>
              <a:rPr lang="zh-CN" altLang="en-US" dirty="0"/>
              <a:t>一、电容滤波</a:t>
            </a:r>
            <a:endParaRPr lang="zh-CN" altLang="en-US" sz="1800" dirty="0"/>
          </a:p>
        </p:txBody>
      </p:sp>
      <p:sp>
        <p:nvSpPr>
          <p:cNvPr id="40962" name="文本占位符 375810"/>
          <p:cNvSpPr>
            <a:spLocks noGrp="1"/>
          </p:cNvSpPr>
          <p:nvPr>
            <p:ph idx="1"/>
          </p:nvPr>
        </p:nvSpPr>
        <p:spPr>
          <a:xfrm>
            <a:off x="468313" y="1557338"/>
            <a:ext cx="2351087" cy="423862"/>
          </a:xfrm>
          <a:ln/>
        </p:spPr>
        <p:txBody>
          <a:bodyPr anchor="t"/>
          <a:lstStyle/>
          <a:p>
            <a:pPr>
              <a:lnSpc>
                <a:spcPct val="90000"/>
              </a:lnSpc>
              <a:buNone/>
            </a:pPr>
            <a:r>
              <a:rPr lang="en-US" altLang="zh-CN" sz="2800">
                <a:latin typeface="楷体_GB2312" pitchFamily="49" charset="-122"/>
              </a:rPr>
              <a:t>1.</a:t>
            </a:r>
            <a:r>
              <a:rPr lang="zh-CN" altLang="en-US" sz="2800" dirty="0">
                <a:latin typeface="楷体_GB2312" pitchFamily="49" charset="-122"/>
              </a:rPr>
              <a:t>电路的组成</a:t>
            </a:r>
            <a:endParaRPr lang="en-US" altLang="zh-CN" sz="2800" dirty="0">
              <a:latin typeface="楷体_GB2312" pitchFamily="49" charset="-122"/>
            </a:endParaRPr>
          </a:p>
        </p:txBody>
      </p:sp>
      <p:pic>
        <p:nvPicPr>
          <p:cNvPr id="40963" name="图片 375813" descr="dhjx"/>
          <p:cNvPicPr>
            <a:picLocks noChangeAspect="1"/>
          </p:cNvPicPr>
          <p:nvPr/>
        </p:nvPicPr>
        <p:blipFill>
          <a:blip r:embed="rId4"/>
          <a:stretch>
            <a:fillRect/>
          </a:stretch>
        </p:blipFill>
        <p:spPr>
          <a:xfrm>
            <a:off x="684213" y="5445125"/>
            <a:ext cx="800100" cy="828675"/>
          </a:xfrm>
          <a:prstGeom prst="rect">
            <a:avLst/>
          </a:prstGeom>
          <a:noFill/>
          <a:ln w="9525">
            <a:noFill/>
          </a:ln>
        </p:spPr>
      </p:pic>
      <p:sp>
        <p:nvSpPr>
          <p:cNvPr id="40964" name="矩形 375814"/>
          <p:cNvSpPr/>
          <p:nvPr/>
        </p:nvSpPr>
        <p:spPr>
          <a:xfrm>
            <a:off x="2057400" y="5562600"/>
            <a:ext cx="3536950" cy="530225"/>
          </a:xfrm>
          <a:prstGeom prst="rect">
            <a:avLst/>
          </a:prstGeom>
          <a:noFill/>
          <a:ln w="9525">
            <a:noFill/>
          </a:ln>
        </p:spPr>
        <p:txBody>
          <a:bodyPr wrap="none" anchor="t">
            <a:spAutoFit/>
          </a:bodyPr>
          <a:lstStyle/>
          <a:p>
            <a:pPr algn="ct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动画演示</a:t>
            </a: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a:t>
            </a:r>
            <a:r>
              <a:rPr lang="zh-CN" altLang="en-US" sz="2400" b="0" dirty="0">
                <a:latin typeface="隶书" panose="02010509060101010101" pitchFamily="49" charset="-122"/>
                <a:ea typeface="隶书" panose="02010509060101010101" pitchFamily="49" charset="-122"/>
              </a:rPr>
              <a:t>电容滤波器</a:t>
            </a:r>
          </a:p>
        </p:txBody>
      </p:sp>
      <p:sp>
        <p:nvSpPr>
          <p:cNvPr id="40965" name="矩形 375816"/>
          <p:cNvSpPr/>
          <p:nvPr/>
        </p:nvSpPr>
        <p:spPr>
          <a:xfrm>
            <a:off x="3567113" y="28717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40966" name="对象 375815"/>
          <p:cNvGraphicFramePr/>
          <p:nvPr/>
        </p:nvGraphicFramePr>
        <p:xfrm>
          <a:off x="533400" y="2057400"/>
          <a:ext cx="3733800" cy="2743200"/>
        </p:xfrm>
        <a:graphic>
          <a:graphicData uri="http://schemas.openxmlformats.org/presentationml/2006/ole">
            <mc:AlternateContent xmlns:mc="http://schemas.openxmlformats.org/markup-compatibility/2006">
              <mc:Choice xmlns:v="urn:schemas-microsoft-com:vml" Requires="v">
                <p:oleObj spid="_x0000_s12291" r:id="rId5" imgW="2009775" imgH="1114425" progId="Paint.Picture">
                  <p:embed/>
                </p:oleObj>
              </mc:Choice>
              <mc:Fallback>
                <p:oleObj r:id="rId5" imgW="2009775" imgH="1114425" progId="Paint.Picture">
                  <p:embed/>
                  <p:pic>
                    <p:nvPicPr>
                      <p:cNvPr id="0" name="图片 3084"/>
                      <p:cNvPicPr/>
                      <p:nvPr/>
                    </p:nvPicPr>
                    <p:blipFill>
                      <a:blip r:embed="rId6"/>
                      <a:stretch>
                        <a:fillRect/>
                      </a:stretch>
                    </p:blipFill>
                    <p:spPr>
                      <a:xfrm>
                        <a:off x="533400" y="2057400"/>
                        <a:ext cx="3733800" cy="2743200"/>
                      </a:xfrm>
                      <a:prstGeom prst="rect">
                        <a:avLst/>
                      </a:prstGeom>
                      <a:noFill/>
                      <a:ln w="38100">
                        <a:noFill/>
                        <a:miter/>
                      </a:ln>
                    </p:spPr>
                  </p:pic>
                </p:oleObj>
              </mc:Fallback>
            </mc:AlternateContent>
          </a:graphicData>
        </a:graphic>
      </p:graphicFrame>
      <p:sp>
        <p:nvSpPr>
          <p:cNvPr id="40967" name="矩形 375817"/>
          <p:cNvSpPr/>
          <p:nvPr/>
        </p:nvSpPr>
        <p:spPr>
          <a:xfrm>
            <a:off x="457200" y="4953000"/>
            <a:ext cx="35052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单相半波整流电容滤波电路图</a:t>
            </a:r>
            <a:r>
              <a:rPr lang="zh-CN" altLang="en-US" sz="1000" b="0" dirty="0">
                <a:latin typeface="Times New Roman" panose="02020603050405020304" pitchFamily="18" charset="0"/>
                <a:ea typeface="宋体" panose="02010600030101010101" pitchFamily="2" charset="-122"/>
              </a:rPr>
              <a:t> </a:t>
            </a:r>
            <a:endParaRPr lang="zh-CN" altLang="en-US" sz="2400" b="0" dirty="0">
              <a:latin typeface="Times New Roman" panose="02020603050405020304" pitchFamily="18" charset="0"/>
              <a:ea typeface="宋体" panose="02010600030101010101" pitchFamily="2" charset="-122"/>
            </a:endParaRPr>
          </a:p>
        </p:txBody>
      </p:sp>
      <p:sp>
        <p:nvSpPr>
          <p:cNvPr id="40968" name="矩形 375819"/>
          <p:cNvSpPr/>
          <p:nvPr/>
        </p:nvSpPr>
        <p:spPr>
          <a:xfrm>
            <a:off x="3400425" y="260508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40969" name="对象 375818"/>
          <p:cNvGraphicFramePr/>
          <p:nvPr/>
        </p:nvGraphicFramePr>
        <p:xfrm>
          <a:off x="4495800" y="2116138"/>
          <a:ext cx="3429000" cy="2684462"/>
        </p:xfrm>
        <a:graphic>
          <a:graphicData uri="http://schemas.openxmlformats.org/presentationml/2006/ole">
            <mc:AlternateContent xmlns:mc="http://schemas.openxmlformats.org/markup-compatibility/2006">
              <mc:Choice xmlns:v="urn:schemas-microsoft-com:vml" Requires="v">
                <p:oleObj spid="_x0000_s12292" r:id="rId7" imgW="2343150" imgH="1647825" progId="Paint.Picture">
                  <p:embed/>
                </p:oleObj>
              </mc:Choice>
              <mc:Fallback>
                <p:oleObj r:id="rId7" imgW="2343150" imgH="1647825" progId="Paint.Picture">
                  <p:embed/>
                  <p:pic>
                    <p:nvPicPr>
                      <p:cNvPr id="0" name="图片 3083"/>
                      <p:cNvPicPr/>
                      <p:nvPr/>
                    </p:nvPicPr>
                    <p:blipFill>
                      <a:blip r:embed="rId8"/>
                      <a:stretch>
                        <a:fillRect/>
                      </a:stretch>
                    </p:blipFill>
                    <p:spPr>
                      <a:xfrm>
                        <a:off x="4495800" y="2116138"/>
                        <a:ext cx="3429000" cy="2684462"/>
                      </a:xfrm>
                      <a:prstGeom prst="rect">
                        <a:avLst/>
                      </a:prstGeom>
                      <a:noFill/>
                      <a:ln w="38100">
                        <a:noFill/>
                        <a:miter/>
                      </a:ln>
                    </p:spPr>
                  </p:pic>
                </p:oleObj>
              </mc:Fallback>
            </mc:AlternateContent>
          </a:graphicData>
        </a:graphic>
      </p:graphicFrame>
      <p:sp>
        <p:nvSpPr>
          <p:cNvPr id="40970" name="矩形 375820"/>
          <p:cNvSpPr/>
          <p:nvPr/>
        </p:nvSpPr>
        <p:spPr>
          <a:xfrm>
            <a:off x="4724400" y="5029200"/>
            <a:ext cx="32766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电容滤波电路输出电压波形</a:t>
            </a:r>
            <a:r>
              <a:rPr lang="zh-CN" altLang="en-US" b="0" dirty="0">
                <a:latin typeface="Arial" panose="020B0604020202020204" pitchFamily="34" charset="0"/>
                <a:ea typeface="楷体_GB2312" pitchFamily="49" charset="-122"/>
              </a:rPr>
              <a:t> </a:t>
            </a:r>
            <a:endParaRPr lang="zh-CN" altLang="en-US" b="0"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396289"/>
          <p:cNvSpPr>
            <a:spLocks noGrp="1"/>
          </p:cNvSpPr>
          <p:nvPr>
            <p:ph type="title"/>
          </p:nvPr>
        </p:nvSpPr>
        <p:spPr>
          <a:ln/>
        </p:spPr>
        <p:txBody>
          <a:bodyPr anchor="ctr"/>
          <a:lstStyle/>
          <a:p>
            <a:r>
              <a:rPr lang="zh-CN" altLang="en-US" dirty="0"/>
              <a:t>电容滤波</a:t>
            </a:r>
          </a:p>
        </p:txBody>
      </p:sp>
      <p:sp>
        <p:nvSpPr>
          <p:cNvPr id="43010" name="文本占位符 396291"/>
          <p:cNvSpPr>
            <a:spLocks noGrp="1"/>
          </p:cNvSpPr>
          <p:nvPr>
            <p:ph idx="1"/>
          </p:nvPr>
        </p:nvSpPr>
        <p:spPr>
          <a:xfrm>
            <a:off x="457200" y="1600200"/>
            <a:ext cx="8229600" cy="3352800"/>
          </a:xfrm>
          <a:ln/>
        </p:spPr>
        <p:txBody>
          <a:bodyPr wrap="square" lIns="91440" tIns="45720" rIns="91440" bIns="45720" anchor="t"/>
          <a:lstStyle/>
          <a:p>
            <a:pPr>
              <a:lnSpc>
                <a:spcPct val="90000"/>
              </a:lnSpc>
              <a:buNone/>
            </a:pPr>
            <a:r>
              <a:rPr lang="en-US" altLang="zh-CN" sz="2800">
                <a:latin typeface="楷体_GB2312" pitchFamily="49" charset="-122"/>
              </a:rPr>
              <a:t>2.</a:t>
            </a:r>
            <a:r>
              <a:rPr lang="zh-CN" altLang="en-US" sz="2800" dirty="0">
                <a:latin typeface="楷体_GB2312" pitchFamily="49" charset="-122"/>
              </a:rPr>
              <a:t>工作原理</a:t>
            </a:r>
            <a:endParaRPr lang="zh-CN" altLang="en-US" sz="2800" b="0" dirty="0">
              <a:latin typeface="楷体_GB2312" pitchFamily="49" charset="-122"/>
            </a:endParaRPr>
          </a:p>
          <a:p>
            <a:pPr>
              <a:lnSpc>
                <a:spcPct val="130000"/>
              </a:lnSpc>
              <a:spcBef>
                <a:spcPct val="0"/>
              </a:spcBef>
              <a:buClr>
                <a:srgbClr val="080A02"/>
              </a:buClr>
              <a:buFont typeface="Wingdings" panose="05000000000000000000" pitchFamily="2" charset="2"/>
              <a:buChar char="Ø"/>
            </a:pPr>
            <a:r>
              <a:rPr lang="zh-CN" altLang="en-US" sz="2400" b="0" dirty="0">
                <a:solidFill>
                  <a:srgbClr val="080A02"/>
                </a:solidFill>
                <a:latin typeface="宋体" panose="02010600030101010101" pitchFamily="2" charset="-122"/>
                <a:ea typeface="宋体" panose="02010600030101010101" pitchFamily="2" charset="-122"/>
              </a:rPr>
              <a:t>当</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 </a:t>
            </a:r>
            <a:r>
              <a:rPr lang="zh-CN" altLang="en-US" sz="2400" b="0" dirty="0">
                <a:solidFill>
                  <a:srgbClr val="080A02"/>
                </a:solidFill>
                <a:latin typeface="宋体" panose="02010600030101010101" pitchFamily="2" charset="-122"/>
                <a:ea typeface="宋体" panose="02010600030101010101" pitchFamily="2" charset="-122"/>
              </a:rPr>
              <a:t>由零逐渐上升时，整流二极管</a:t>
            </a:r>
            <a:r>
              <a:rPr lang="en-US" altLang="zh-CN" sz="2400" b="0">
                <a:solidFill>
                  <a:srgbClr val="080A02"/>
                </a:solidFill>
                <a:latin typeface="宋体" panose="02010600030101010101" pitchFamily="2" charset="-122"/>
                <a:ea typeface="宋体" panose="02010600030101010101" pitchFamily="2" charset="-122"/>
              </a:rPr>
              <a:t>VD</a:t>
            </a:r>
            <a:r>
              <a:rPr lang="zh-CN" altLang="en-US" sz="2400" b="0" dirty="0">
                <a:solidFill>
                  <a:srgbClr val="080A02"/>
                </a:solidFill>
                <a:latin typeface="宋体" panose="02010600030101010101" pitchFamily="2" charset="-122"/>
                <a:ea typeface="宋体" panose="02010600030101010101" pitchFamily="2" charset="-122"/>
              </a:rPr>
              <a:t>正向偏置而导通，对电容</a:t>
            </a:r>
            <a:r>
              <a:rPr lang="en-US" altLang="zh-CN" sz="2400" b="0" i="1">
                <a:solidFill>
                  <a:srgbClr val="080A02"/>
                </a:solidFill>
                <a:latin typeface="宋体" panose="02010600030101010101" pitchFamily="2" charset="-122"/>
                <a:ea typeface="宋体" panose="02010600030101010101" pitchFamily="2" charset="-122"/>
              </a:rPr>
              <a:t>C</a:t>
            </a:r>
            <a:r>
              <a:rPr lang="zh-CN" altLang="en-US" sz="2400" b="0" dirty="0">
                <a:solidFill>
                  <a:srgbClr val="080A02"/>
                </a:solidFill>
                <a:latin typeface="宋体" panose="02010600030101010101" pitchFamily="2" charset="-122"/>
                <a:ea typeface="宋体" panose="02010600030101010101" pitchFamily="2" charset="-122"/>
              </a:rPr>
              <a:t>充电；</a:t>
            </a:r>
          </a:p>
          <a:p>
            <a:pPr>
              <a:lnSpc>
                <a:spcPct val="130000"/>
              </a:lnSpc>
              <a:spcBef>
                <a:spcPct val="0"/>
              </a:spcBef>
              <a:buClr>
                <a:srgbClr val="080A02"/>
              </a:buClr>
              <a:buFont typeface="Wingdings" panose="05000000000000000000" pitchFamily="2" charset="2"/>
              <a:buChar char="Ø"/>
            </a:pP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a:t>
            </a:r>
            <a:r>
              <a:rPr lang="zh-CN" altLang="en-US" sz="2400" b="0" dirty="0">
                <a:solidFill>
                  <a:srgbClr val="080A02"/>
                </a:solidFill>
                <a:latin typeface="宋体" panose="02010600030101010101" pitchFamily="2" charset="-122"/>
                <a:ea typeface="宋体" panose="02010600030101010101" pitchFamily="2" charset="-122"/>
              </a:rPr>
              <a:t>达到峰值时，</a:t>
            </a:r>
            <a:r>
              <a:rPr lang="en-US" altLang="zh-CN" sz="2400" b="0" i="1">
                <a:solidFill>
                  <a:srgbClr val="080A02"/>
                </a:solidFill>
                <a:latin typeface="宋体" panose="02010600030101010101" pitchFamily="2" charset="-122"/>
                <a:ea typeface="宋体" panose="02010600030101010101" pitchFamily="2" charset="-122"/>
              </a:rPr>
              <a:t>C</a:t>
            </a:r>
            <a:r>
              <a:rPr lang="zh-CN" altLang="en-US" sz="2400" b="0" dirty="0">
                <a:solidFill>
                  <a:srgbClr val="080A02"/>
                </a:solidFill>
                <a:latin typeface="宋体" panose="02010600030101010101" pitchFamily="2" charset="-122"/>
                <a:ea typeface="宋体" panose="02010600030101010101" pitchFamily="2" charset="-122"/>
              </a:rPr>
              <a:t>两端的电压也充至</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2m</a:t>
            </a:r>
            <a:r>
              <a:rPr lang="en-US" altLang="zh-CN" sz="2400" b="0">
                <a:solidFill>
                  <a:srgbClr val="080A02"/>
                </a:solidFill>
                <a:latin typeface="宋体" panose="02010600030101010101" pitchFamily="2" charset="-122"/>
                <a:ea typeface="宋体" panose="02010600030101010101" pitchFamily="2" charset="-122"/>
              </a:rPr>
              <a:t>；</a:t>
            </a:r>
            <a:endParaRPr lang="en-US" altLang="zh-CN" sz="2400" b="0" dirty="0">
              <a:solidFill>
                <a:srgbClr val="080A02"/>
              </a:solidFill>
              <a:latin typeface="宋体" panose="02010600030101010101" pitchFamily="2" charset="-122"/>
              <a:ea typeface="宋体" panose="02010600030101010101" pitchFamily="2" charset="-122"/>
            </a:endParaRPr>
          </a:p>
          <a:p>
            <a:pPr>
              <a:lnSpc>
                <a:spcPct val="130000"/>
              </a:lnSpc>
              <a:spcBef>
                <a:spcPct val="0"/>
              </a:spcBef>
              <a:buClr>
                <a:srgbClr val="080A02"/>
              </a:buClr>
              <a:buFont typeface="Wingdings" panose="05000000000000000000" pitchFamily="2" charset="2"/>
              <a:buChar char="Ø"/>
            </a:pPr>
            <a:r>
              <a:rPr lang="zh-CN" altLang="en-US" sz="2400" b="0" dirty="0">
                <a:solidFill>
                  <a:srgbClr val="080A02"/>
                </a:solidFill>
                <a:latin typeface="宋体" panose="02010600030101010101" pitchFamily="2" charset="-122"/>
                <a:ea typeface="宋体" panose="02010600030101010101" pitchFamily="2" charset="-122"/>
              </a:rPr>
              <a:t>随着</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a:t>
            </a:r>
            <a:r>
              <a:rPr lang="zh-CN" altLang="en-US" sz="2400" b="0" dirty="0">
                <a:solidFill>
                  <a:srgbClr val="080A02"/>
                </a:solidFill>
                <a:latin typeface="宋体" panose="02010600030101010101" pitchFamily="2" charset="-122"/>
                <a:ea typeface="宋体" panose="02010600030101010101" pitchFamily="2" charset="-122"/>
              </a:rPr>
              <a:t>的下降，使得</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a:t>
            </a:r>
            <a:r>
              <a:rPr lang="en-US" altLang="zh-CN" sz="2400" b="0">
                <a:solidFill>
                  <a:srgbClr val="080A02"/>
                </a:solidFill>
                <a:latin typeface="宋体" panose="02010600030101010101" pitchFamily="2" charset="-122"/>
                <a:ea typeface="宋体" panose="02010600030101010101" pitchFamily="2" charset="-122"/>
              </a:rPr>
              <a:t>&lt;</a:t>
            </a:r>
            <a:r>
              <a:rPr lang="en-US" altLang="zh-CN" sz="2400" b="0" i="1" err="1">
                <a:solidFill>
                  <a:srgbClr val="080A02"/>
                </a:solidFill>
                <a:latin typeface="宋体" panose="02010600030101010101" pitchFamily="2" charset="-122"/>
                <a:ea typeface="宋体" panose="02010600030101010101" pitchFamily="2" charset="-122"/>
              </a:rPr>
              <a:t>u</a:t>
            </a:r>
            <a:r>
              <a:rPr lang="en-US" altLang="zh-CN" sz="2400" b="0" baseline="-25000" err="1">
                <a:solidFill>
                  <a:srgbClr val="080A02"/>
                </a:solidFill>
                <a:latin typeface="宋体" panose="02010600030101010101" pitchFamily="2" charset="-122"/>
                <a:ea typeface="宋体" panose="02010600030101010101" pitchFamily="2" charset="-122"/>
              </a:rPr>
              <a:t>C</a:t>
            </a:r>
            <a:r>
              <a:rPr lang="zh-CN" altLang="en-US" sz="2400" b="0" dirty="0">
                <a:solidFill>
                  <a:srgbClr val="080A02"/>
                </a:solidFill>
                <a:latin typeface="宋体" panose="02010600030101010101" pitchFamily="2" charset="-122"/>
                <a:ea typeface="宋体" panose="02010600030101010101" pitchFamily="2" charset="-122"/>
              </a:rPr>
              <a:t>时，二极管截止，于是电容</a:t>
            </a:r>
            <a:r>
              <a:rPr lang="en-US" altLang="zh-CN" sz="2400" b="0" i="1">
                <a:solidFill>
                  <a:srgbClr val="080A02"/>
                </a:solidFill>
                <a:latin typeface="宋体" panose="02010600030101010101" pitchFamily="2" charset="-122"/>
                <a:ea typeface="宋体" panose="02010600030101010101" pitchFamily="2" charset="-122"/>
              </a:rPr>
              <a:t>C</a:t>
            </a:r>
            <a:r>
              <a:rPr lang="zh-CN" altLang="en-US" sz="2400" b="0" dirty="0">
                <a:solidFill>
                  <a:srgbClr val="080A02"/>
                </a:solidFill>
                <a:latin typeface="宋体" panose="02010600030101010101" pitchFamily="2" charset="-122"/>
                <a:ea typeface="宋体" panose="02010600030101010101" pitchFamily="2" charset="-122"/>
              </a:rPr>
              <a:t>就向负载</a:t>
            </a:r>
            <a:r>
              <a:rPr lang="en-US" altLang="zh-CN" sz="2400" b="0" i="1">
                <a:solidFill>
                  <a:srgbClr val="080A02"/>
                </a:solidFill>
                <a:latin typeface="宋体" panose="02010600030101010101" pitchFamily="2" charset="-122"/>
                <a:ea typeface="宋体" panose="02010600030101010101" pitchFamily="2" charset="-122"/>
              </a:rPr>
              <a:t>R</a:t>
            </a:r>
            <a:r>
              <a:rPr lang="en-US" altLang="zh-CN" sz="2400" b="0" baseline="-25000">
                <a:solidFill>
                  <a:srgbClr val="080A02"/>
                </a:solidFill>
                <a:latin typeface="宋体" panose="02010600030101010101" pitchFamily="2" charset="-122"/>
                <a:ea typeface="宋体" panose="02010600030101010101" pitchFamily="2" charset="-122"/>
              </a:rPr>
              <a:t>L</a:t>
            </a:r>
            <a:r>
              <a:rPr lang="zh-CN" altLang="en-US" sz="2400" b="0" dirty="0">
                <a:solidFill>
                  <a:srgbClr val="080A02"/>
                </a:solidFill>
                <a:latin typeface="宋体" panose="02010600030101010101" pitchFamily="2" charset="-122"/>
                <a:ea typeface="宋体" panose="02010600030101010101" pitchFamily="2" charset="-122"/>
              </a:rPr>
              <a:t>放电，直到第二个周期开始，出现</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5000">
                <a:solidFill>
                  <a:srgbClr val="080A02"/>
                </a:solidFill>
                <a:latin typeface="宋体" panose="02010600030101010101" pitchFamily="2" charset="-122"/>
                <a:ea typeface="宋体" panose="02010600030101010101" pitchFamily="2" charset="-122"/>
              </a:rPr>
              <a:t>2</a:t>
            </a:r>
            <a:r>
              <a:rPr lang="en-US" altLang="zh-CN" sz="2400" b="0">
                <a:solidFill>
                  <a:srgbClr val="080A02"/>
                </a:solidFill>
                <a:latin typeface="宋体" panose="02010600030101010101" pitchFamily="2" charset="-122"/>
                <a:ea typeface="宋体" panose="02010600030101010101" pitchFamily="2" charset="-122"/>
              </a:rPr>
              <a:t>&gt;</a:t>
            </a:r>
            <a:r>
              <a:rPr lang="en-US" altLang="zh-CN" sz="2400" b="0" i="1" err="1">
                <a:solidFill>
                  <a:srgbClr val="080A02"/>
                </a:solidFill>
                <a:latin typeface="宋体" panose="02010600030101010101" pitchFamily="2" charset="-122"/>
                <a:ea typeface="宋体" panose="02010600030101010101" pitchFamily="2" charset="-122"/>
              </a:rPr>
              <a:t>u</a:t>
            </a:r>
            <a:r>
              <a:rPr lang="en-US" altLang="zh-CN" sz="2400" b="0" baseline="-25000" err="1">
                <a:solidFill>
                  <a:srgbClr val="080A02"/>
                </a:solidFill>
                <a:latin typeface="宋体" panose="02010600030101010101" pitchFamily="2" charset="-122"/>
                <a:ea typeface="宋体" panose="02010600030101010101" pitchFamily="2" charset="-122"/>
              </a:rPr>
              <a:t>C</a:t>
            </a:r>
            <a:r>
              <a:rPr lang="zh-CN" altLang="en-US" sz="2400" b="0" dirty="0">
                <a:solidFill>
                  <a:srgbClr val="080A02"/>
                </a:solidFill>
                <a:latin typeface="宋体" panose="02010600030101010101" pitchFamily="2" charset="-122"/>
                <a:ea typeface="宋体" panose="02010600030101010101" pitchFamily="2" charset="-122"/>
              </a:rPr>
              <a:t>时，二极管</a:t>
            </a:r>
            <a:r>
              <a:rPr lang="en-US" altLang="zh-CN" sz="2400" b="0">
                <a:solidFill>
                  <a:srgbClr val="080A02"/>
                </a:solidFill>
                <a:latin typeface="宋体" panose="02010600030101010101" pitchFamily="2" charset="-122"/>
                <a:ea typeface="宋体" panose="02010600030101010101" pitchFamily="2" charset="-122"/>
              </a:rPr>
              <a:t>VD</a:t>
            </a:r>
            <a:r>
              <a:rPr lang="zh-CN" altLang="en-US" sz="2400" b="0" dirty="0">
                <a:solidFill>
                  <a:srgbClr val="080A02"/>
                </a:solidFill>
                <a:latin typeface="宋体" panose="02010600030101010101" pitchFamily="2" charset="-122"/>
                <a:ea typeface="宋体" panose="02010600030101010101" pitchFamily="2" charset="-122"/>
              </a:rPr>
              <a:t>又导通重复上述过程。</a:t>
            </a:r>
            <a:endParaRPr lang="en-US" altLang="zh-CN" sz="2400" b="0" dirty="0">
              <a:solidFill>
                <a:srgbClr val="080A02"/>
              </a:solidFill>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标题 395265"/>
          <p:cNvSpPr>
            <a:spLocks noGrp="1"/>
          </p:cNvSpPr>
          <p:nvPr>
            <p:ph type="title"/>
          </p:nvPr>
        </p:nvSpPr>
        <p:spPr>
          <a:ln/>
        </p:spPr>
        <p:txBody>
          <a:bodyPr anchor="ctr"/>
          <a:lstStyle/>
          <a:p>
            <a:r>
              <a:rPr lang="zh-CN" altLang="en-US" dirty="0"/>
              <a:t>电容滤波</a:t>
            </a:r>
          </a:p>
        </p:txBody>
      </p:sp>
      <p:sp>
        <p:nvSpPr>
          <p:cNvPr id="44034" name="矩形 395270"/>
          <p:cNvSpPr/>
          <p:nvPr/>
        </p:nvSpPr>
        <p:spPr>
          <a:xfrm>
            <a:off x="0" y="2881313"/>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44035" name="文本框 395271"/>
          <p:cNvSpPr txBox="1"/>
          <p:nvPr/>
        </p:nvSpPr>
        <p:spPr>
          <a:xfrm>
            <a:off x="381000" y="1371600"/>
            <a:ext cx="388620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3 .</a:t>
            </a:r>
            <a:r>
              <a:rPr lang="zh-CN" altLang="en-US" sz="2800" dirty="0">
                <a:solidFill>
                  <a:srgbClr val="000099"/>
                </a:solidFill>
                <a:latin typeface="Arial" panose="020B0604020202020204" pitchFamily="34" charset="0"/>
                <a:ea typeface="楷体_GB2312" pitchFamily="49" charset="-122"/>
              </a:rPr>
              <a:t>负载上电压的计算</a:t>
            </a:r>
            <a:r>
              <a:rPr lang="zh-CN" altLang="en-US" sz="2400" b="0" dirty="0">
                <a:solidFill>
                  <a:srgbClr val="080A02"/>
                </a:solidFill>
                <a:latin typeface="Arial" panose="020B0604020202020204" pitchFamily="34" charset="0"/>
                <a:ea typeface="宋体" panose="02010600030101010101" pitchFamily="2" charset="-122"/>
              </a:rPr>
              <a:t> </a:t>
            </a:r>
          </a:p>
        </p:txBody>
      </p:sp>
      <p:sp>
        <p:nvSpPr>
          <p:cNvPr id="44036" name="矩形 395273"/>
          <p:cNvSpPr/>
          <p:nvPr/>
        </p:nvSpPr>
        <p:spPr>
          <a:xfrm>
            <a:off x="1447800" y="1981200"/>
            <a:ext cx="4114800" cy="1223963"/>
          </a:xfrm>
          <a:prstGeom prst="rect">
            <a:avLst/>
          </a:prstGeom>
          <a:noFill/>
          <a:ln w="9525">
            <a:noFill/>
          </a:ln>
        </p:spPr>
        <p:txBody>
          <a:bodyPr anchor="t">
            <a:spAutoFit/>
          </a:bodyPr>
          <a:lstStyle/>
          <a:p>
            <a:pPr>
              <a:lnSpc>
                <a:spcPct val="130000"/>
              </a:lnSpc>
              <a:spcBef>
                <a:spcPct val="50000"/>
              </a:spcBef>
            </a:pP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18000">
                <a:solidFill>
                  <a:srgbClr val="080A02"/>
                </a:solidFill>
                <a:latin typeface="宋体" panose="02010600030101010101" pitchFamily="2" charset="-122"/>
                <a:ea typeface="宋体" panose="02010600030101010101" pitchFamily="2" charset="-122"/>
              </a:rPr>
              <a:t>0</a:t>
            </a:r>
            <a:r>
              <a:rPr lang="en-US" altLang="zh-CN" sz="2400" b="0">
                <a:solidFill>
                  <a:srgbClr val="080A02"/>
                </a:solidFill>
                <a:latin typeface="宋体" panose="02010600030101010101" pitchFamily="2" charset="-122"/>
                <a:ea typeface="宋体" panose="02010600030101010101" pitchFamily="2" charset="-122"/>
              </a:rPr>
              <a:t>≈</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20000">
                <a:solidFill>
                  <a:srgbClr val="080A02"/>
                </a:solidFill>
                <a:latin typeface="宋体" panose="02010600030101010101" pitchFamily="2" charset="-122"/>
                <a:ea typeface="宋体" panose="02010600030101010101" pitchFamily="2" charset="-122"/>
              </a:rPr>
              <a:t>2  </a:t>
            </a:r>
            <a:r>
              <a:rPr lang="en-US" altLang="zh-CN" sz="2400" b="0">
                <a:solidFill>
                  <a:srgbClr val="080A02"/>
                </a:solidFill>
                <a:latin typeface="宋体" panose="02010600030101010101" pitchFamily="2" charset="-122"/>
                <a:ea typeface="宋体" panose="02010600030101010101" pitchFamily="2" charset="-122"/>
              </a:rPr>
              <a:t>      （</a:t>
            </a:r>
            <a:r>
              <a:rPr lang="zh-CN" altLang="en-US" sz="2400" b="0" dirty="0">
                <a:solidFill>
                  <a:srgbClr val="080A02"/>
                </a:solidFill>
                <a:latin typeface="宋体" panose="02010600030101010101" pitchFamily="2" charset="-122"/>
                <a:ea typeface="宋体" panose="02010600030101010101" pitchFamily="2" charset="-122"/>
              </a:rPr>
              <a:t>半波）</a:t>
            </a:r>
          </a:p>
          <a:p>
            <a:pPr>
              <a:lnSpc>
                <a:spcPct val="130000"/>
              </a:lnSpc>
              <a:spcBef>
                <a:spcPct val="50000"/>
              </a:spcBef>
            </a:pP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18000">
                <a:solidFill>
                  <a:srgbClr val="080A02"/>
                </a:solidFill>
                <a:latin typeface="宋体" panose="02010600030101010101" pitchFamily="2" charset="-122"/>
                <a:ea typeface="宋体" panose="02010600030101010101" pitchFamily="2" charset="-122"/>
              </a:rPr>
              <a:t>0</a:t>
            </a:r>
            <a:r>
              <a:rPr lang="en-US" altLang="zh-CN" sz="2400" b="0">
                <a:solidFill>
                  <a:srgbClr val="080A02"/>
                </a:solidFill>
                <a:latin typeface="宋体" panose="02010600030101010101" pitchFamily="2" charset="-122"/>
                <a:ea typeface="宋体" panose="02010600030101010101" pitchFamily="2" charset="-122"/>
              </a:rPr>
              <a:t>≈1.2</a:t>
            </a:r>
            <a:r>
              <a:rPr lang="en-US" altLang="zh-CN" sz="2400" b="0" i="1">
                <a:solidFill>
                  <a:srgbClr val="080A02"/>
                </a:solidFill>
                <a:latin typeface="宋体" panose="02010600030101010101" pitchFamily="2" charset="-122"/>
                <a:ea typeface="宋体" panose="02010600030101010101" pitchFamily="2" charset="-122"/>
              </a:rPr>
              <a:t>U</a:t>
            </a:r>
            <a:r>
              <a:rPr lang="en-US" altLang="zh-CN" sz="2400" b="0" baseline="-18000">
                <a:solidFill>
                  <a:srgbClr val="080A02"/>
                </a:solidFill>
                <a:latin typeface="宋体" panose="02010600030101010101" pitchFamily="2" charset="-122"/>
                <a:ea typeface="宋体" panose="02010600030101010101" pitchFamily="2" charset="-122"/>
              </a:rPr>
              <a:t>2</a:t>
            </a:r>
            <a:r>
              <a:rPr lang="en-US" altLang="zh-CN" sz="2400" b="0">
                <a:solidFill>
                  <a:srgbClr val="080A02"/>
                </a:solidFill>
                <a:latin typeface="宋体" panose="02010600030101010101" pitchFamily="2" charset="-122"/>
                <a:ea typeface="宋体" panose="02010600030101010101" pitchFamily="2" charset="-122"/>
              </a:rPr>
              <a:t> </a:t>
            </a:r>
            <a:r>
              <a:rPr lang="en-US" altLang="zh-CN" sz="2400" b="0" i="1">
                <a:solidFill>
                  <a:srgbClr val="080A02"/>
                </a:solidFill>
                <a:latin typeface="宋体" panose="02010600030101010101" pitchFamily="2" charset="-122"/>
                <a:ea typeface="宋体" panose="02010600030101010101" pitchFamily="2" charset="-122"/>
              </a:rPr>
              <a:t>    </a:t>
            </a:r>
            <a:r>
              <a:rPr lang="en-US" altLang="zh-CN" sz="2400" b="0">
                <a:solidFill>
                  <a:srgbClr val="080A02"/>
                </a:solidFill>
                <a:latin typeface="宋体" panose="02010600030101010101" pitchFamily="2" charset="-122"/>
                <a:ea typeface="宋体" panose="02010600030101010101" pitchFamily="2" charset="-122"/>
              </a:rPr>
              <a:t>(</a:t>
            </a:r>
            <a:r>
              <a:rPr lang="zh-CN" altLang="en-US" sz="2400" b="0" dirty="0">
                <a:solidFill>
                  <a:srgbClr val="080A02"/>
                </a:solidFill>
                <a:latin typeface="宋体" panose="02010600030101010101" pitchFamily="2" charset="-122"/>
                <a:ea typeface="宋体" panose="02010600030101010101" pitchFamily="2" charset="-122"/>
              </a:rPr>
              <a:t>桥式、全波) </a:t>
            </a:r>
          </a:p>
        </p:txBody>
      </p:sp>
      <p:sp>
        <p:nvSpPr>
          <p:cNvPr id="44037" name="矩形 395274"/>
          <p:cNvSpPr/>
          <p:nvPr/>
        </p:nvSpPr>
        <p:spPr>
          <a:xfrm>
            <a:off x="1600200" y="3962400"/>
            <a:ext cx="5257800" cy="1041400"/>
          </a:xfrm>
          <a:prstGeom prst="rect">
            <a:avLst/>
          </a:prstGeom>
          <a:noFill/>
          <a:ln w="9525">
            <a:noFill/>
          </a:ln>
        </p:spPr>
        <p:txBody>
          <a:bodyPr anchor="t">
            <a:spAutoFit/>
          </a:bodyPr>
          <a:lstStyle/>
          <a:p>
            <a:pPr>
              <a:lnSpc>
                <a:spcPct val="130000"/>
              </a:lnSpc>
              <a:spcBef>
                <a:spcPct val="50000"/>
              </a:spcBef>
            </a:pPr>
            <a:r>
              <a:rPr lang="en-US" altLang="zh-CN" sz="2400" b="0" i="1">
                <a:solidFill>
                  <a:srgbClr val="080A02"/>
                </a:solidFill>
                <a:latin typeface="宋体" panose="02010600030101010101" pitchFamily="2" charset="-122"/>
                <a:ea typeface="宋体" panose="02010600030101010101" pitchFamily="2" charset="-122"/>
              </a:rPr>
              <a:t>R</a:t>
            </a:r>
            <a:r>
              <a:rPr lang="en-US" altLang="zh-CN" sz="2400" b="0" baseline="-25000">
                <a:solidFill>
                  <a:srgbClr val="080A02"/>
                </a:solidFill>
                <a:latin typeface="宋体" panose="02010600030101010101" pitchFamily="2" charset="-122"/>
                <a:ea typeface="宋体" panose="02010600030101010101" pitchFamily="2" charset="-122"/>
              </a:rPr>
              <a:t>L</a:t>
            </a:r>
            <a:r>
              <a:rPr lang="en-US" altLang="zh-CN" sz="2400" b="0" i="1">
                <a:solidFill>
                  <a:srgbClr val="080A02"/>
                </a:solidFill>
                <a:latin typeface="宋体" panose="02010600030101010101" pitchFamily="2" charset="-122"/>
                <a:ea typeface="宋体" panose="02010600030101010101" pitchFamily="2" charset="-122"/>
              </a:rPr>
              <a:t>C</a:t>
            </a:r>
            <a:r>
              <a:rPr lang="en-US" altLang="zh-CN" sz="2400" b="0">
                <a:solidFill>
                  <a:srgbClr val="080A02"/>
                </a:solidFill>
                <a:latin typeface="宋体" panose="02010600030101010101" pitchFamily="2" charset="-122"/>
                <a:ea typeface="宋体" panose="02010600030101010101" pitchFamily="2" charset="-122"/>
              </a:rPr>
              <a:t>≥（3～5）</a:t>
            </a:r>
            <a:r>
              <a:rPr lang="en-US" altLang="zh-CN" sz="2400" b="0" i="1">
                <a:solidFill>
                  <a:srgbClr val="080A02"/>
                </a:solidFill>
                <a:latin typeface="宋体" panose="02010600030101010101" pitchFamily="2" charset="-122"/>
                <a:ea typeface="宋体" panose="02010600030101010101" pitchFamily="2" charset="-122"/>
              </a:rPr>
              <a:t>T</a:t>
            </a:r>
            <a:r>
              <a:rPr lang="en-US" altLang="zh-CN" sz="2400" b="0">
                <a:solidFill>
                  <a:srgbClr val="080A02"/>
                </a:solidFill>
                <a:latin typeface="宋体" panose="02010600030101010101" pitchFamily="2" charset="-122"/>
                <a:ea typeface="宋体" panose="02010600030101010101" pitchFamily="2" charset="-122"/>
              </a:rPr>
              <a:t>/2    （</a:t>
            </a:r>
            <a:r>
              <a:rPr lang="zh-CN" altLang="en-US" sz="2400" b="0" dirty="0">
                <a:solidFill>
                  <a:srgbClr val="080A02"/>
                </a:solidFill>
                <a:latin typeface="宋体" panose="02010600030101010101" pitchFamily="2" charset="-122"/>
                <a:ea typeface="宋体" panose="02010600030101010101" pitchFamily="2" charset="-122"/>
              </a:rPr>
              <a:t>桥式、全波）</a:t>
            </a:r>
            <a:r>
              <a:rPr lang="en-US" altLang="zh-CN" sz="2400" b="0" i="1">
                <a:solidFill>
                  <a:srgbClr val="080A02"/>
                </a:solidFill>
                <a:latin typeface="宋体" panose="02010600030101010101" pitchFamily="2" charset="-122"/>
                <a:ea typeface="宋体" panose="02010600030101010101" pitchFamily="2" charset="-122"/>
              </a:rPr>
              <a:t>R</a:t>
            </a:r>
            <a:r>
              <a:rPr lang="en-US" altLang="zh-CN" sz="2400" b="0" baseline="-25000">
                <a:solidFill>
                  <a:srgbClr val="080A02"/>
                </a:solidFill>
                <a:latin typeface="宋体" panose="02010600030101010101" pitchFamily="2" charset="-122"/>
                <a:ea typeface="宋体" panose="02010600030101010101" pitchFamily="2" charset="-122"/>
              </a:rPr>
              <a:t>L</a:t>
            </a:r>
            <a:r>
              <a:rPr lang="en-US" altLang="zh-CN" sz="2400" b="0" i="1">
                <a:solidFill>
                  <a:srgbClr val="080A02"/>
                </a:solidFill>
                <a:latin typeface="宋体" panose="02010600030101010101" pitchFamily="2" charset="-122"/>
                <a:ea typeface="宋体" panose="02010600030101010101" pitchFamily="2" charset="-122"/>
              </a:rPr>
              <a:t>C</a:t>
            </a:r>
            <a:r>
              <a:rPr lang="en-US" altLang="zh-CN" sz="2400" b="0">
                <a:solidFill>
                  <a:srgbClr val="080A02"/>
                </a:solidFill>
                <a:latin typeface="宋体" panose="02010600030101010101" pitchFamily="2" charset="-122"/>
                <a:ea typeface="宋体" panose="02010600030101010101" pitchFamily="2" charset="-122"/>
              </a:rPr>
              <a:t>≥(3～5)</a:t>
            </a:r>
            <a:r>
              <a:rPr lang="en-US" altLang="zh-CN" sz="2400" b="0" i="1">
                <a:solidFill>
                  <a:srgbClr val="080A02"/>
                </a:solidFill>
                <a:latin typeface="宋体" panose="02010600030101010101" pitchFamily="2" charset="-122"/>
                <a:ea typeface="宋体" panose="02010600030101010101" pitchFamily="2" charset="-122"/>
              </a:rPr>
              <a:t>T</a:t>
            </a:r>
            <a:r>
              <a:rPr lang="en-US" altLang="zh-CN" sz="2400" b="0">
                <a:solidFill>
                  <a:srgbClr val="080A02"/>
                </a:solidFill>
                <a:latin typeface="宋体" panose="02010600030101010101" pitchFamily="2" charset="-122"/>
                <a:ea typeface="宋体" panose="02010600030101010101" pitchFamily="2" charset="-122"/>
              </a:rPr>
              <a:t>         (</a:t>
            </a:r>
            <a:r>
              <a:rPr lang="zh-CN" altLang="en-US" sz="2400" b="0" dirty="0">
                <a:solidFill>
                  <a:srgbClr val="080A02"/>
                </a:solidFill>
                <a:latin typeface="宋体" panose="02010600030101010101" pitchFamily="2" charset="-122"/>
                <a:ea typeface="宋体" panose="02010600030101010101" pitchFamily="2" charset="-122"/>
              </a:rPr>
              <a:t>半波)</a:t>
            </a:r>
          </a:p>
        </p:txBody>
      </p:sp>
      <p:sp>
        <p:nvSpPr>
          <p:cNvPr id="44038" name="文本框 395275"/>
          <p:cNvSpPr txBox="1"/>
          <p:nvPr/>
        </p:nvSpPr>
        <p:spPr>
          <a:xfrm>
            <a:off x="457200" y="3276600"/>
            <a:ext cx="220980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4 .</a:t>
            </a:r>
            <a:r>
              <a:rPr lang="zh-CN" altLang="en-US" sz="2800" dirty="0">
                <a:solidFill>
                  <a:srgbClr val="000099"/>
                </a:solidFill>
                <a:latin typeface="Arial" panose="020B0604020202020204" pitchFamily="34" charset="0"/>
                <a:ea typeface="楷体_GB2312" pitchFamily="49" charset="-122"/>
              </a:rPr>
              <a:t>电容参数</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标题 393217"/>
          <p:cNvSpPr>
            <a:spLocks noGrp="1"/>
          </p:cNvSpPr>
          <p:nvPr>
            <p:ph type="title"/>
          </p:nvPr>
        </p:nvSpPr>
        <p:spPr>
          <a:xfrm>
            <a:off x="1403350" y="260350"/>
            <a:ext cx="7210425" cy="1143000"/>
          </a:xfrm>
          <a:ln/>
        </p:spPr>
        <p:txBody>
          <a:bodyPr anchor="ctr"/>
          <a:lstStyle/>
          <a:p>
            <a:r>
              <a:rPr lang="zh-CN" altLang="en-US" dirty="0"/>
              <a:t>电容滤波</a:t>
            </a:r>
          </a:p>
        </p:txBody>
      </p:sp>
      <p:sp>
        <p:nvSpPr>
          <p:cNvPr id="45058" name="文本占位符 393218"/>
          <p:cNvSpPr>
            <a:spLocks noGrp="1"/>
          </p:cNvSpPr>
          <p:nvPr>
            <p:ph idx="1"/>
          </p:nvPr>
        </p:nvSpPr>
        <p:spPr>
          <a:xfrm>
            <a:off x="457200" y="1600200"/>
            <a:ext cx="3429000" cy="676275"/>
          </a:xfrm>
          <a:ln/>
        </p:spPr>
        <p:txBody>
          <a:bodyPr anchor="t"/>
          <a:lstStyle/>
          <a:p>
            <a:pPr>
              <a:buNone/>
            </a:pPr>
            <a:r>
              <a:rPr lang="en-US" altLang="zh-CN" sz="2800"/>
              <a:t>    5.</a:t>
            </a:r>
            <a:r>
              <a:rPr lang="zh-CN" altLang="en-US" sz="2800" dirty="0"/>
              <a:t>电容滤波的特点</a:t>
            </a:r>
            <a:endParaRPr lang="en-US" altLang="zh-CN" sz="2800" dirty="0"/>
          </a:p>
          <a:p>
            <a:endParaRPr lang="zh-CN" altLang="en-US"/>
          </a:p>
          <a:p>
            <a:endParaRPr lang="en-US" altLang="zh-CN"/>
          </a:p>
        </p:txBody>
      </p:sp>
      <p:sp>
        <p:nvSpPr>
          <p:cNvPr id="45059" name="文本框 393219"/>
          <p:cNvSpPr txBox="1"/>
          <p:nvPr/>
        </p:nvSpPr>
        <p:spPr>
          <a:xfrm>
            <a:off x="900113" y="2276475"/>
            <a:ext cx="7488237" cy="1552575"/>
          </a:xfrm>
          <a:prstGeom prst="rect">
            <a:avLst/>
          </a:prstGeom>
          <a:noFill/>
          <a:ln w="9525">
            <a:noFill/>
          </a:ln>
        </p:spPr>
        <p:txBody>
          <a:bodyPr anchor="t">
            <a:spAutoFit/>
          </a:bodyPr>
          <a:lstStyle/>
          <a:p>
            <a:pPr eaLnBrk="0" hangingPunct="0">
              <a:lnSpc>
                <a:spcPct val="100000"/>
              </a:lnSpc>
              <a:buClr>
                <a:srgbClr val="080A02"/>
              </a:buClr>
              <a:buFont typeface="Wingdings" panose="05000000000000000000" pitchFamily="2" charset="2"/>
              <a:buChar char="Ø"/>
            </a:pPr>
            <a:r>
              <a:rPr lang="zh-CN" altLang="en-US" sz="2400" b="0" dirty="0">
                <a:solidFill>
                  <a:srgbClr val="080A02"/>
                </a:solidFill>
                <a:latin typeface="Arial" panose="020B0604020202020204" pitchFamily="34" charset="0"/>
                <a:ea typeface="宋体" panose="02010600030101010101" pitchFamily="2" charset="-122"/>
              </a:rPr>
              <a:t>电路结构简单；</a:t>
            </a:r>
          </a:p>
          <a:p>
            <a:pPr eaLnBrk="0" hangingPunct="0">
              <a:lnSpc>
                <a:spcPct val="100000"/>
              </a:lnSpc>
              <a:buClr>
                <a:srgbClr val="080A02"/>
              </a:buClr>
              <a:buFont typeface="Wingdings" panose="05000000000000000000" pitchFamily="2" charset="2"/>
              <a:buChar char="Ø"/>
            </a:pPr>
            <a:r>
              <a:rPr lang="zh-CN" altLang="en-US" sz="2400" b="0" dirty="0">
                <a:solidFill>
                  <a:srgbClr val="080A02"/>
                </a:solidFill>
                <a:latin typeface="Arial" panose="020B0604020202020204" pitchFamily="34" charset="0"/>
                <a:ea typeface="宋体" panose="02010600030101010101" pitchFamily="2" charset="-122"/>
              </a:rPr>
              <a:t>输出电压高；</a:t>
            </a:r>
          </a:p>
          <a:p>
            <a:pPr eaLnBrk="0" hangingPunct="0">
              <a:lnSpc>
                <a:spcPct val="100000"/>
              </a:lnSpc>
              <a:buClr>
                <a:srgbClr val="080A02"/>
              </a:buClr>
              <a:buFont typeface="Wingdings" panose="05000000000000000000" pitchFamily="2" charset="2"/>
              <a:buChar char="Ø"/>
            </a:pPr>
            <a:r>
              <a:rPr lang="zh-CN" altLang="en-US" sz="2400" b="0" dirty="0">
                <a:solidFill>
                  <a:srgbClr val="080A02"/>
                </a:solidFill>
                <a:latin typeface="Arial" panose="020B0604020202020204" pitchFamily="34" charset="0"/>
                <a:ea typeface="宋体" panose="02010600030101010101" pitchFamily="2" charset="-122"/>
              </a:rPr>
              <a:t>脉动小；</a:t>
            </a:r>
          </a:p>
          <a:p>
            <a:pPr eaLnBrk="0" hangingPunct="0">
              <a:lnSpc>
                <a:spcPct val="100000"/>
              </a:lnSpc>
              <a:buClr>
                <a:srgbClr val="080A02"/>
              </a:buClr>
              <a:buFont typeface="Wingdings" panose="05000000000000000000" pitchFamily="2" charset="2"/>
              <a:buChar char="Ø"/>
            </a:pPr>
            <a:r>
              <a:rPr lang="zh-CN" altLang="en-US" sz="2400" b="0" dirty="0">
                <a:solidFill>
                  <a:srgbClr val="080A02"/>
                </a:solidFill>
                <a:latin typeface="Arial" panose="020B0604020202020204" pitchFamily="34" charset="0"/>
                <a:ea typeface="宋体" panose="02010600030101010101" pitchFamily="2" charset="-122"/>
              </a:rPr>
              <a:t>只适用于负载电流较小的场合。</a:t>
            </a:r>
            <a:endParaRPr lang="zh-CN" altLang="en-US" sz="2400" b="0"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标题 404481"/>
          <p:cNvSpPr>
            <a:spLocks noGrp="1"/>
          </p:cNvSpPr>
          <p:nvPr>
            <p:ph type="title"/>
          </p:nvPr>
        </p:nvSpPr>
        <p:spPr>
          <a:xfrm>
            <a:off x="1403350" y="260350"/>
            <a:ext cx="7210425" cy="1143000"/>
          </a:xfrm>
          <a:ln/>
        </p:spPr>
        <p:txBody>
          <a:bodyPr anchor="ctr"/>
          <a:lstStyle/>
          <a:p>
            <a:r>
              <a:rPr lang="zh-CN" altLang="en-US" dirty="0"/>
              <a:t>二、电感滤波</a:t>
            </a:r>
          </a:p>
        </p:txBody>
      </p:sp>
      <p:sp>
        <p:nvSpPr>
          <p:cNvPr id="47106" name="文本框 404483"/>
          <p:cNvSpPr txBox="1"/>
          <p:nvPr/>
        </p:nvSpPr>
        <p:spPr>
          <a:xfrm>
            <a:off x="533400" y="1828800"/>
            <a:ext cx="7543800" cy="2282825"/>
          </a:xfrm>
          <a:prstGeom prst="rect">
            <a:avLst/>
          </a:prstGeom>
          <a:noFill/>
          <a:ln w="9525">
            <a:noFill/>
          </a:ln>
        </p:spPr>
        <p:txBody>
          <a:bodyPr anchor="t">
            <a:spAutoFit/>
          </a:bodyPr>
          <a:lstStyle/>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电感线圈与负载串联；</a:t>
            </a: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电感滤波采用电感通直阻交的特性； </a:t>
            </a: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电感越大，滤波效果越好 ；</a:t>
            </a:r>
          </a:p>
          <a:p>
            <a:pPr>
              <a:buClr>
                <a:schemeClr val="tx1"/>
              </a:buClr>
              <a:buFont typeface="Wingdings" panose="05000000000000000000" pitchFamily="2" charset="2"/>
              <a:buChar char="Ø"/>
            </a:pPr>
            <a:r>
              <a:rPr lang="zh-CN" altLang="en-US" sz="2400" b="0" dirty="0">
                <a:solidFill>
                  <a:srgbClr val="080A02"/>
                </a:solidFill>
                <a:latin typeface="Arial" panose="020B0604020202020204" pitchFamily="34" charset="0"/>
                <a:ea typeface="宋体" panose="02010600030101010101" pitchFamily="2" charset="-122"/>
              </a:rPr>
              <a:t>缺点是电感量大、体积大、成本高；</a:t>
            </a: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电感滤波一般适用于负载变动大负载电流较大的场合。</a:t>
            </a:r>
            <a:endParaRPr lang="zh-CN" altLang="en-US" sz="2400" b="0" dirty="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标题 408577"/>
          <p:cNvSpPr>
            <a:spLocks noGrp="1"/>
          </p:cNvSpPr>
          <p:nvPr>
            <p:ph type="title"/>
          </p:nvPr>
        </p:nvSpPr>
        <p:spPr>
          <a:ln/>
        </p:spPr>
        <p:txBody>
          <a:bodyPr anchor="ctr"/>
          <a:lstStyle/>
          <a:p>
            <a:r>
              <a:rPr lang="zh-CN" altLang="en-US" dirty="0"/>
              <a:t>三、复式滤波</a:t>
            </a:r>
          </a:p>
        </p:txBody>
      </p:sp>
      <p:sp>
        <p:nvSpPr>
          <p:cNvPr id="49154" name="矩形 408582"/>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49155" name="矩形 408584"/>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49156" name="矩形 408586"/>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49157" name="矩形 408588"/>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49158" name="矩形 408594"/>
          <p:cNvSpPr/>
          <p:nvPr/>
        </p:nvSpPr>
        <p:spPr>
          <a:xfrm>
            <a:off x="2014538" y="2828925"/>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49159" name="对象 408593"/>
          <p:cNvGraphicFramePr/>
          <p:nvPr/>
        </p:nvGraphicFramePr>
        <p:xfrm>
          <a:off x="609600" y="1752600"/>
          <a:ext cx="7129463" cy="2209800"/>
        </p:xfrm>
        <a:graphic>
          <a:graphicData uri="http://schemas.openxmlformats.org/presentationml/2006/ole">
            <mc:AlternateContent xmlns:mc="http://schemas.openxmlformats.org/markup-compatibility/2006">
              <mc:Choice xmlns:v="urn:schemas-microsoft-com:vml" Requires="v">
                <p:oleObj spid="_x0000_s13314" r:id="rId4" imgW="5114925" imgH="1200150" progId="Paint.Picture">
                  <p:embed/>
                </p:oleObj>
              </mc:Choice>
              <mc:Fallback>
                <p:oleObj r:id="rId4" imgW="5114925" imgH="1200150" progId="Paint.Picture">
                  <p:embed/>
                  <p:pic>
                    <p:nvPicPr>
                      <p:cNvPr id="0" name="图片 3085"/>
                      <p:cNvPicPr/>
                      <p:nvPr/>
                    </p:nvPicPr>
                    <p:blipFill>
                      <a:blip r:embed="rId5"/>
                      <a:stretch>
                        <a:fillRect/>
                      </a:stretch>
                    </p:blipFill>
                    <p:spPr>
                      <a:xfrm>
                        <a:off x="609600" y="1752600"/>
                        <a:ext cx="7129463" cy="2209800"/>
                      </a:xfrm>
                      <a:prstGeom prst="rect">
                        <a:avLst/>
                      </a:prstGeom>
                      <a:noFill/>
                      <a:ln w="38100">
                        <a:noFill/>
                        <a:miter/>
                      </a:ln>
                    </p:spPr>
                  </p:pic>
                </p:oleObj>
              </mc:Fallback>
            </mc:AlternateContent>
          </a:graphicData>
        </a:graphic>
      </p:graphicFrame>
      <p:sp>
        <p:nvSpPr>
          <p:cNvPr id="49160" name="矩形 408595"/>
          <p:cNvSpPr/>
          <p:nvPr/>
        </p:nvSpPr>
        <p:spPr>
          <a:xfrm>
            <a:off x="685800" y="4114800"/>
            <a:ext cx="2743200" cy="396875"/>
          </a:xfrm>
          <a:prstGeom prst="rect">
            <a:avLst/>
          </a:prstGeom>
          <a:noFill/>
          <a:ln w="9525">
            <a:noFill/>
          </a:ln>
        </p:spPr>
        <p:txBody>
          <a:bodyPr anchor="t">
            <a:spAutoFit/>
          </a:bodyPr>
          <a:lstStyle/>
          <a:p>
            <a:pPr>
              <a:lnSpc>
                <a:spcPct val="100000"/>
              </a:lnSpc>
            </a:pPr>
            <a:r>
              <a:rPr lang="en-US" altLang="zh-CN" b="0" i="1">
                <a:latin typeface="宋体" panose="02010600030101010101" pitchFamily="2" charset="-122"/>
                <a:ea typeface="宋体" panose="02010600030101010101" pitchFamily="2" charset="-122"/>
              </a:rPr>
              <a:t>RC</a:t>
            </a:r>
            <a:r>
              <a:rPr lang="en-US" altLang="zh-CN" b="0">
                <a:latin typeface="宋体" panose="02010600030101010101" pitchFamily="2" charset="-122"/>
                <a:ea typeface="宋体" panose="02010600030101010101" pitchFamily="2" charset="-122"/>
              </a:rPr>
              <a:t>Π</a:t>
            </a:r>
            <a:r>
              <a:rPr lang="zh-CN" altLang="en-US" b="0" dirty="0">
                <a:latin typeface="宋体" panose="02010600030101010101" pitchFamily="2" charset="-122"/>
                <a:ea typeface="宋体" panose="02010600030101010101" pitchFamily="2" charset="-122"/>
              </a:rPr>
              <a:t>型复式滤波电路 </a:t>
            </a:r>
          </a:p>
        </p:txBody>
      </p:sp>
      <p:sp>
        <p:nvSpPr>
          <p:cNvPr id="49161" name="矩形 408596"/>
          <p:cNvSpPr/>
          <p:nvPr/>
        </p:nvSpPr>
        <p:spPr>
          <a:xfrm>
            <a:off x="3581400" y="4114800"/>
            <a:ext cx="2590800" cy="396875"/>
          </a:xfrm>
          <a:prstGeom prst="rect">
            <a:avLst/>
          </a:prstGeom>
          <a:noFill/>
          <a:ln w="9525">
            <a:noFill/>
          </a:ln>
        </p:spPr>
        <p:txBody>
          <a:bodyPr anchor="t">
            <a:spAutoFit/>
          </a:bodyPr>
          <a:lstStyle/>
          <a:p>
            <a:pPr>
              <a:lnSpc>
                <a:spcPct val="100000"/>
              </a:lnSpc>
            </a:pPr>
            <a:r>
              <a:rPr lang="en-US" altLang="zh-CN" b="0" i="1">
                <a:latin typeface="Times New Roman" panose="02020603050405020304" pitchFamily="18" charset="0"/>
                <a:ea typeface="宋体" panose="02010600030101010101" pitchFamily="2" charset="-122"/>
              </a:rPr>
              <a:t>LC</a:t>
            </a:r>
            <a:r>
              <a:rPr lang="en-US" altLang="zh-CN" b="0">
                <a:latin typeface="Times New Roman" panose="02020603050405020304" pitchFamily="18" charset="0"/>
                <a:ea typeface="宋体" panose="02010600030101010101" pitchFamily="2" charset="-122"/>
              </a:rPr>
              <a:t>Π</a:t>
            </a:r>
            <a:r>
              <a:rPr lang="zh-CN" altLang="en-US" b="0" dirty="0">
                <a:latin typeface="宋体" panose="02010600030101010101" pitchFamily="2" charset="-122"/>
                <a:ea typeface="宋体" panose="02010600030101010101" pitchFamily="2" charset="-122"/>
              </a:rPr>
              <a:t>型复式滤波电路</a:t>
            </a:r>
            <a:r>
              <a:rPr lang="zh-CN" altLang="en-US" b="0" dirty="0">
                <a:latin typeface="Arial" panose="020B0604020202020204" pitchFamily="34" charset="0"/>
                <a:ea typeface="楷体_GB2312" pitchFamily="49" charset="-122"/>
              </a:rPr>
              <a:t> </a:t>
            </a:r>
            <a:endParaRPr lang="zh-CN" altLang="en-US" b="0" dirty="0">
              <a:latin typeface="Times New Roman" panose="02020603050405020304" pitchFamily="18" charset="0"/>
              <a:ea typeface="宋体" panose="02010600030101010101" pitchFamily="2" charset="-122"/>
            </a:endParaRPr>
          </a:p>
        </p:txBody>
      </p:sp>
      <p:sp>
        <p:nvSpPr>
          <p:cNvPr id="49162" name="矩形 408597"/>
          <p:cNvSpPr/>
          <p:nvPr/>
        </p:nvSpPr>
        <p:spPr>
          <a:xfrm>
            <a:off x="6019800" y="4114800"/>
            <a:ext cx="2362200" cy="396875"/>
          </a:xfrm>
          <a:prstGeom prst="rect">
            <a:avLst/>
          </a:prstGeom>
          <a:noFill/>
          <a:ln w="9525">
            <a:noFill/>
          </a:ln>
        </p:spPr>
        <p:txBody>
          <a:bodyPr anchor="t">
            <a:spAutoFit/>
          </a:bodyPr>
          <a:lstStyle/>
          <a:p>
            <a:pPr>
              <a:lnSpc>
                <a:spcPct val="100000"/>
              </a:lnSpc>
            </a:pPr>
            <a:r>
              <a:rPr lang="zh-CN" altLang="en-US" b="0">
                <a:latin typeface="宋体" panose="02010600030101010101" pitchFamily="2" charset="-122"/>
                <a:ea typeface="宋体" panose="02010600030101010101" pitchFamily="2" charset="-122"/>
              </a:rPr>
              <a:t>倒</a:t>
            </a:r>
            <a:r>
              <a:rPr lang="en-US" altLang="zh-CN" b="0" i="1">
                <a:latin typeface="宋体" panose="02010600030101010101" pitchFamily="2" charset="-122"/>
                <a:ea typeface="宋体" panose="02010600030101010101" pitchFamily="2" charset="-122"/>
              </a:rPr>
              <a:t>L</a:t>
            </a:r>
            <a:r>
              <a:rPr lang="zh-CN" altLang="en-US" b="0" dirty="0">
                <a:latin typeface="宋体" panose="02010600030101010101" pitchFamily="2" charset="-122"/>
                <a:ea typeface="宋体" panose="02010600030101010101" pitchFamily="2" charset="-122"/>
              </a:rPr>
              <a:t>型复式滤波电路</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文本占位符 422914"/>
          <p:cNvSpPr>
            <a:spLocks noGrp="1"/>
          </p:cNvSpPr>
          <p:nvPr>
            <p:ph idx="1"/>
          </p:nvPr>
        </p:nvSpPr>
        <p:spPr>
          <a:xfrm>
            <a:off x="395288" y="1557338"/>
            <a:ext cx="7488237" cy="4525962"/>
          </a:xfrm>
          <a:ln/>
        </p:spPr>
        <p:txBody>
          <a:bodyPr anchor="t"/>
          <a:lstStyle/>
          <a:p>
            <a:pPr>
              <a:lnSpc>
                <a:spcPct val="80000"/>
              </a:lnSpc>
              <a:buNone/>
            </a:pPr>
            <a:r>
              <a:rPr lang="en-US" altLang="zh-CN"/>
              <a:t>【</a:t>
            </a:r>
            <a:r>
              <a:rPr lang="zh-CN" altLang="en-US" dirty="0"/>
              <a:t>课堂小结</a:t>
            </a:r>
            <a:r>
              <a:rPr lang="en-US" altLang="zh-CN"/>
              <a:t>】</a:t>
            </a:r>
            <a:endParaRPr lang="en-US" altLang="zh-CN" dirty="0"/>
          </a:p>
          <a:p>
            <a:pPr>
              <a:lnSpc>
                <a:spcPct val="80000"/>
              </a:lnSpc>
              <a:buNone/>
            </a:pPr>
            <a:r>
              <a:rPr lang="zh-CN" altLang="en-US" b="0" dirty="0"/>
              <a:t>  </a:t>
            </a:r>
            <a:r>
              <a:rPr lang="zh-CN" altLang="en-US" b="0" dirty="0">
                <a:latin typeface="宋体" panose="02010600030101010101" pitchFamily="2" charset="-122"/>
              </a:rPr>
              <a:t>一、电容滤波</a:t>
            </a:r>
          </a:p>
          <a:p>
            <a:pPr>
              <a:lnSpc>
                <a:spcPct val="80000"/>
              </a:lnSpc>
              <a:buNone/>
            </a:pPr>
            <a:r>
              <a:rPr lang="en-US" altLang="zh-CN" b="0">
                <a:latin typeface="宋体" panose="02010600030101010101" pitchFamily="2" charset="-122"/>
              </a:rPr>
              <a:t>  1</a:t>
            </a:r>
            <a:r>
              <a:rPr lang="zh-CN" altLang="en-US" b="0" dirty="0">
                <a:latin typeface="宋体" panose="02010600030101010101" pitchFamily="2" charset="-122"/>
              </a:rPr>
              <a:t>．电路的组成</a:t>
            </a:r>
          </a:p>
          <a:p>
            <a:pPr>
              <a:lnSpc>
                <a:spcPct val="80000"/>
              </a:lnSpc>
              <a:buNone/>
            </a:pPr>
            <a:r>
              <a:rPr lang="en-US" altLang="zh-CN" b="0">
                <a:latin typeface="宋体" panose="02010600030101010101" pitchFamily="2" charset="-122"/>
              </a:rPr>
              <a:t>  2</a:t>
            </a:r>
            <a:r>
              <a:rPr lang="zh-CN" altLang="en-US" b="0" dirty="0">
                <a:latin typeface="宋体" panose="02010600030101010101" pitchFamily="2" charset="-122"/>
              </a:rPr>
              <a:t>．电路的工作原理</a:t>
            </a:r>
          </a:p>
          <a:p>
            <a:pPr>
              <a:lnSpc>
                <a:spcPct val="80000"/>
              </a:lnSpc>
              <a:buNone/>
            </a:pPr>
            <a:r>
              <a:rPr lang="zh-CN" altLang="en-US" b="0" dirty="0">
                <a:latin typeface="宋体" panose="02010600030101010101" pitchFamily="2" charset="-122"/>
              </a:rPr>
              <a:t>  3. 电容滤波的特点</a:t>
            </a:r>
          </a:p>
          <a:p>
            <a:pPr>
              <a:lnSpc>
                <a:spcPct val="80000"/>
              </a:lnSpc>
              <a:buNone/>
            </a:pPr>
            <a:r>
              <a:rPr lang="zh-CN" altLang="en-US" b="0" dirty="0">
                <a:latin typeface="宋体" panose="02010600030101010101" pitchFamily="2" charset="-122"/>
              </a:rPr>
              <a:t>  二、电感滤波</a:t>
            </a:r>
          </a:p>
          <a:p>
            <a:pPr eaLnBrk="0" hangingPunct="0">
              <a:spcBef>
                <a:spcPct val="0"/>
              </a:spcBef>
              <a:buClr>
                <a:schemeClr val="bg1"/>
              </a:buClr>
              <a:buNone/>
            </a:pPr>
            <a:r>
              <a:rPr lang="zh-CN" altLang="en-US" b="0" dirty="0">
                <a:latin typeface="宋体" panose="02010600030101010101" pitchFamily="2" charset="-122"/>
              </a:rPr>
              <a:t>  二、复式滤波</a:t>
            </a:r>
          </a:p>
        </p:txBody>
      </p:sp>
      <p:sp>
        <p:nvSpPr>
          <p:cNvPr id="51202" name="矩形 422917"/>
          <p:cNvSpPr/>
          <p:nvPr/>
        </p:nvSpPr>
        <p:spPr>
          <a:xfrm>
            <a:off x="1331913" y="476250"/>
            <a:ext cx="5824537"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2</a:t>
            </a:r>
            <a:r>
              <a:rPr lang="zh-CN" altLang="en-US" sz="3600" dirty="0">
                <a:solidFill>
                  <a:srgbClr val="CC3300"/>
                </a:solidFill>
                <a:latin typeface="Arial" panose="020B0604020202020204" pitchFamily="34" charset="0"/>
                <a:ea typeface="黑体" panose="02010609060101010101" pitchFamily="2" charset="-122"/>
              </a:rPr>
              <a:t>   认识滤波电路</a:t>
            </a:r>
          </a:p>
        </p:txBody>
      </p:sp>
      <p:sp>
        <p:nvSpPr>
          <p:cNvPr id="51203" name="矩形 42291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51204" name="矩形 422921"/>
          <p:cNvSpPr/>
          <p:nvPr/>
        </p:nvSpPr>
        <p:spPr>
          <a:xfrm>
            <a:off x="0" y="321945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文本占位符 31751"/>
          <p:cNvSpPr>
            <a:spLocks noGrp="1"/>
          </p:cNvSpPr>
          <p:nvPr/>
        </p:nvSpPr>
        <p:spPr>
          <a:xfrm>
            <a:off x="65088" y="365125"/>
            <a:ext cx="8229600" cy="1257300"/>
          </a:xfrm>
          <a:prstGeom prst="rect">
            <a:avLst/>
          </a:prstGeom>
          <a:noFill/>
          <a:ln w="9525">
            <a:noFill/>
          </a:ln>
        </p:spPr>
        <p:txBody>
          <a:bodyPr anchor="t"/>
          <a:lstStyle/>
          <a:p>
            <a:pPr marL="342900" indent="-342900" algn="ctr">
              <a:lnSpc>
                <a:spcPct val="100000"/>
              </a:lnSpc>
              <a:spcBef>
                <a:spcPct val="20000"/>
              </a:spcBef>
            </a:pPr>
            <a:r>
              <a:rPr lang="zh-CN" altLang="en-US" sz="4400" dirty="0">
                <a:solidFill>
                  <a:srgbClr val="CC3300"/>
                </a:solidFill>
                <a:latin typeface="Arial" panose="020B0604020202020204" pitchFamily="34" charset="0"/>
                <a:ea typeface="黑体" panose="02010609060101010101" pitchFamily="2" charset="-122"/>
              </a:rPr>
              <a:t>模块十   直流稳压电源</a:t>
            </a:r>
          </a:p>
          <a:p>
            <a:pPr marL="342900" indent="-342900">
              <a:lnSpc>
                <a:spcPct val="100000"/>
              </a:lnSpc>
              <a:spcBef>
                <a:spcPct val="20000"/>
              </a:spcBef>
            </a:pPr>
            <a:r>
              <a:rPr lang="zh-CN" altLang="en-US" sz="2800" dirty="0">
                <a:solidFill>
                  <a:srgbClr val="CC3300"/>
                </a:solidFill>
                <a:latin typeface="华文隶书" panose="02010800040101010101" pitchFamily="2" charset="-122"/>
                <a:ea typeface="华文隶书" panose="02010800040101010101" pitchFamily="2" charset="-122"/>
              </a:rPr>
              <a:t>   </a:t>
            </a:r>
          </a:p>
        </p:txBody>
      </p:sp>
      <p:graphicFrame>
        <p:nvGraphicFramePr>
          <p:cNvPr id="10242" name="对象 375815"/>
          <p:cNvGraphicFramePr/>
          <p:nvPr/>
        </p:nvGraphicFramePr>
        <p:xfrm>
          <a:off x="742950" y="2438400"/>
          <a:ext cx="7391400" cy="2878138"/>
        </p:xfrm>
        <a:graphic>
          <a:graphicData uri="http://schemas.openxmlformats.org/presentationml/2006/ole">
            <mc:AlternateContent xmlns:mc="http://schemas.openxmlformats.org/markup-compatibility/2006">
              <mc:Choice xmlns:v="urn:schemas-microsoft-com:vml" Requires="v">
                <p:oleObj spid="_x0000_s6146" r:id="rId3" imgW="3581400" imgH="1219200" progId="Paint.Picture">
                  <p:embed/>
                </p:oleObj>
              </mc:Choice>
              <mc:Fallback>
                <p:oleObj r:id="rId3" imgW="3581400" imgH="1219200" progId="Paint.Picture">
                  <p:embed/>
                  <p:pic>
                    <p:nvPicPr>
                      <p:cNvPr id="0" name="图片 3078"/>
                      <p:cNvPicPr/>
                      <p:nvPr/>
                    </p:nvPicPr>
                    <p:blipFill>
                      <a:blip r:embed="rId4"/>
                      <a:stretch>
                        <a:fillRect/>
                      </a:stretch>
                    </p:blipFill>
                    <p:spPr>
                      <a:xfrm>
                        <a:off x="742950" y="2438400"/>
                        <a:ext cx="7391400" cy="2878138"/>
                      </a:xfrm>
                      <a:prstGeom prst="rect">
                        <a:avLst/>
                      </a:prstGeom>
                      <a:noFill/>
                      <a:ln w="38100">
                        <a:noFill/>
                        <a:miter/>
                      </a:ln>
                    </p:spPr>
                  </p:pic>
                </p:oleObj>
              </mc:Fallback>
            </mc:AlternateContent>
          </a:graphicData>
        </a:graphic>
      </p:graphicFrame>
      <p:sp>
        <p:nvSpPr>
          <p:cNvPr id="10243" name="矩形 375817"/>
          <p:cNvSpPr/>
          <p:nvPr/>
        </p:nvSpPr>
        <p:spPr>
          <a:xfrm>
            <a:off x="457200" y="1524000"/>
            <a:ext cx="5233988" cy="522288"/>
          </a:xfrm>
          <a:prstGeom prst="rect">
            <a:avLst/>
          </a:prstGeom>
          <a:noFill/>
          <a:ln w="9525">
            <a:noFill/>
          </a:ln>
        </p:spPr>
        <p:txBody>
          <a:bodyPr wrap="square" anchor="t">
            <a:spAutoFit/>
          </a:bodyPr>
          <a:lstStyle/>
          <a:p>
            <a:pPr>
              <a:lnSpc>
                <a:spcPct val="100000"/>
              </a:lnSpc>
            </a:pPr>
            <a:r>
              <a:rPr lang="en-US" altLang="zh-CN" sz="2800" dirty="0">
                <a:solidFill>
                  <a:srgbClr val="000099"/>
                </a:solidFill>
                <a:latin typeface="宋体" panose="02010600030101010101" pitchFamily="2" charset="-122"/>
              </a:rPr>
              <a:t>1</a:t>
            </a:r>
            <a:r>
              <a:rPr lang="zh-CN" altLang="en-US" sz="2800" dirty="0">
                <a:solidFill>
                  <a:srgbClr val="000099"/>
                </a:solidFill>
                <a:latin typeface="宋体" panose="02010600030101010101" pitchFamily="2" charset="-122"/>
                <a:ea typeface="楷体_GB2312" pitchFamily="49" charset="-122"/>
              </a:rPr>
              <a:t>、直流稳压电源</a:t>
            </a:r>
            <a:r>
              <a:rPr lang="zh-CN" altLang="en-US" sz="2800" dirty="0">
                <a:solidFill>
                  <a:srgbClr val="000099"/>
                </a:solidFill>
                <a:latin typeface="Arial" panose="020B0604020202020204" pitchFamily="34" charset="0"/>
                <a:ea typeface="楷体_GB2312" pitchFamily="49" charset="-122"/>
              </a:rPr>
              <a:t>电路组成</a:t>
            </a:r>
            <a:endParaRPr lang="zh-CN" altLang="en-US" sz="2800" b="0" dirty="0">
              <a:solidFill>
                <a:srgbClr val="000099"/>
              </a:solidFill>
              <a:latin typeface="Arial" panose="020B0604020202020204" pitchFamily="34" charset="0"/>
              <a:ea typeface="楷体_GB2312" pitchFamily="49" charset="-122"/>
            </a:endParaRP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文本占位符 397314"/>
          <p:cNvSpPr>
            <a:spLocks noGrp="1"/>
          </p:cNvSpPr>
          <p:nvPr>
            <p:ph idx="1"/>
          </p:nvPr>
        </p:nvSpPr>
        <p:spPr>
          <a:xfrm>
            <a:off x="395288" y="1628775"/>
            <a:ext cx="7561262" cy="2447925"/>
          </a:xfrm>
          <a:ln/>
        </p:spPr>
        <p:txBody>
          <a:bodyPr anchor="t"/>
          <a:lstStyle/>
          <a:p>
            <a:pPr>
              <a:lnSpc>
                <a:spcPct val="90000"/>
              </a:lnSpc>
              <a:buNone/>
            </a:pPr>
            <a:r>
              <a:rPr lang="en-US" altLang="zh-CN" sz="2800"/>
              <a:t>【</a:t>
            </a:r>
            <a:r>
              <a:rPr lang="zh-CN" altLang="en-US" sz="2800" dirty="0"/>
              <a:t>课后作业</a:t>
            </a:r>
            <a:r>
              <a:rPr lang="en-US" altLang="zh-CN" sz="2800"/>
              <a:t>】</a:t>
            </a:r>
          </a:p>
          <a:p>
            <a:pPr>
              <a:lnSpc>
                <a:spcPct val="90000"/>
              </a:lnSpc>
              <a:buNone/>
            </a:pPr>
            <a:endParaRPr lang="en-US" altLang="zh-CN" sz="2800" dirty="0"/>
          </a:p>
          <a:p>
            <a:pPr>
              <a:lnSpc>
                <a:spcPct val="90000"/>
              </a:lnSpc>
              <a:buNone/>
            </a:pPr>
            <a:r>
              <a:rPr lang="zh-CN" altLang="en-US" sz="2800" dirty="0"/>
              <a:t>    </a:t>
            </a:r>
            <a:r>
              <a:rPr lang="zh-CN" sz="2800" b="0">
                <a:latin typeface="宋体" panose="02010600030101010101" pitchFamily="2" charset="-122"/>
              </a:rPr>
              <a:t>1．教材中“巩固与提高”第4、5题；</a:t>
            </a:r>
          </a:p>
          <a:p>
            <a:pPr>
              <a:lnSpc>
                <a:spcPct val="90000"/>
              </a:lnSpc>
              <a:buNone/>
            </a:pPr>
            <a:r>
              <a:rPr lang="zh-CN" sz="2800" b="0">
                <a:latin typeface="宋体" panose="02010600030101010101" pitchFamily="2" charset="-122"/>
              </a:rPr>
              <a:t>  2．“学习指导与练习” 选择题6，填空题6，判断题4。</a:t>
            </a:r>
          </a:p>
        </p:txBody>
      </p:sp>
      <p:sp>
        <p:nvSpPr>
          <p:cNvPr id="52226" name="矩形 397315"/>
          <p:cNvSpPr/>
          <p:nvPr/>
        </p:nvSpPr>
        <p:spPr>
          <a:xfrm>
            <a:off x="1331913" y="476250"/>
            <a:ext cx="5937250"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a:t>
            </a:r>
            <a:r>
              <a:rPr lang="en-US" altLang="zh-CN" sz="3600" dirty="0">
                <a:solidFill>
                  <a:srgbClr val="CC3300"/>
                </a:solidFill>
                <a:latin typeface="Arial" panose="020B0604020202020204" pitchFamily="34" charset="0"/>
                <a:ea typeface="黑体" panose="02010609060101010101" pitchFamily="2" charset="-122"/>
              </a:rPr>
              <a:t>2</a:t>
            </a:r>
            <a:r>
              <a:rPr lang="zh-CN" altLang="en-US" sz="3600" dirty="0">
                <a:solidFill>
                  <a:srgbClr val="CC3300"/>
                </a:solidFill>
                <a:latin typeface="Arial" panose="020B0604020202020204" pitchFamily="34" charset="0"/>
                <a:ea typeface="黑体" panose="02010609060101010101" pitchFamily="2" charset="-122"/>
              </a:rPr>
              <a:t>   认识滤波电路</a:t>
            </a:r>
          </a:p>
        </p:txBody>
      </p:sp>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p:cNvSpPr>
          <p:nvPr>
            <p:ph type="body"/>
          </p:nvPr>
        </p:nvSpPr>
        <p:spPr>
          <a:xfrm>
            <a:off x="288925" y="1644650"/>
            <a:ext cx="8229600" cy="4525963"/>
          </a:xfrm>
          <a:ln/>
        </p:spPr>
        <p:txBody>
          <a:bodyPr anchor="t"/>
          <a:lstStyle/>
          <a:p>
            <a:pPr algn="ctr">
              <a:buNone/>
            </a:pPr>
            <a:r>
              <a:rPr lang="zh-CN" altLang="en-US" sz="4400" dirty="0">
                <a:solidFill>
                  <a:srgbClr val="CC3300"/>
                </a:solidFill>
                <a:ea typeface="黑体" panose="02010609060101010101" pitchFamily="2" charset="-122"/>
                <a:sym typeface="楷体_GB2312" pitchFamily="49" charset="-122"/>
              </a:rPr>
              <a:t>模块十   直流稳压电源</a:t>
            </a:r>
            <a:endParaRPr lang="zh-CN" altLang="en-US" sz="4400" b="0" dirty="0">
              <a:solidFill>
                <a:srgbClr val="CC3300"/>
              </a:solidFill>
              <a:ea typeface="黑体" panose="02010609060101010101" pitchFamily="2" charset="-122"/>
            </a:endParaRPr>
          </a:p>
          <a:p>
            <a:pPr algn="ctr">
              <a:buNone/>
            </a:pPr>
            <a:endParaRPr lang="zh-CN" altLang="en-US" sz="4800" b="0" dirty="0">
              <a:solidFill>
                <a:srgbClr val="CC3300"/>
              </a:solidFill>
            </a:endParaRPr>
          </a:p>
          <a:p>
            <a:pPr algn="ctr">
              <a:buNone/>
            </a:pPr>
            <a:r>
              <a:rPr lang="zh-CN" altLang="en-US" b="0" dirty="0">
                <a:solidFill>
                  <a:srgbClr val="CC3300"/>
                </a:solidFill>
                <a:ea typeface="黑体" panose="02010609060101010101" pitchFamily="2" charset="-122"/>
              </a:rPr>
              <a:t>任务</a:t>
            </a:r>
            <a:r>
              <a:rPr lang="en-US" altLang="zh-CN" b="0" dirty="0">
                <a:solidFill>
                  <a:srgbClr val="CC3300"/>
                </a:solidFill>
                <a:ea typeface="黑体" panose="02010609060101010101" pitchFamily="2" charset="-122"/>
              </a:rPr>
              <a:t>3</a:t>
            </a:r>
            <a:r>
              <a:rPr lang="zh-CN" altLang="en-US" b="0" dirty="0">
                <a:solidFill>
                  <a:srgbClr val="CC3300"/>
                </a:solidFill>
                <a:ea typeface="黑体" panose="02010609060101010101" pitchFamily="2" charset="-122"/>
              </a:rPr>
              <a:t>   认识稳压电路</a:t>
            </a:r>
          </a:p>
          <a:p>
            <a:pPr algn="ctr">
              <a:buNone/>
            </a:pPr>
            <a:endParaRPr lang="zh-CN" altLang="en-US" b="0" dirty="0">
              <a:solidFill>
                <a:srgbClr val="CC3300"/>
              </a:solidFill>
              <a:ea typeface="黑体" panose="02010609060101010101" pitchFamily="2" charset="-122"/>
            </a:endParaRPr>
          </a:p>
          <a:p>
            <a:pPr>
              <a:buNone/>
            </a:pPr>
            <a:r>
              <a:rPr lang="zh-CN" altLang="en-US" b="0" dirty="0">
                <a:solidFill>
                  <a:srgbClr val="CC3300"/>
                </a:solidFill>
                <a:latin typeface="华文隶书" panose="02010800040101010101" pitchFamily="2" charset="-122"/>
                <a:ea typeface="华文隶书" panose="02010800040101010101" pitchFamily="2" charset="-122"/>
              </a:rPr>
              <a:t>   </a:t>
            </a:r>
            <a:endParaRPr lang="zh-CN" altLang="en-US" dirty="0">
              <a:solidFill>
                <a:srgbClr val="CC3300"/>
              </a:solidFill>
              <a:latin typeface="华文隶书" panose="02010800040101010101" pitchFamily="2" charset="-122"/>
              <a:ea typeface="华文隶书" panose="02010800040101010101" pitchFamily="2" charset="-122"/>
            </a:endParaRPr>
          </a:p>
        </p:txBody>
      </p:sp>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标题 392193"/>
          <p:cNvSpPr>
            <a:spLocks noGrp="1"/>
          </p:cNvSpPr>
          <p:nvPr>
            <p:ph type="title"/>
          </p:nvPr>
        </p:nvSpPr>
        <p:spPr>
          <a:ln/>
        </p:spPr>
        <p:txBody>
          <a:bodyPr anchor="ctr"/>
          <a:lstStyle/>
          <a:p>
            <a:r>
              <a:rPr lang="zh-CN" altLang="en-US" dirty="0"/>
              <a:t>任务3   认识稳压电路</a:t>
            </a:r>
          </a:p>
        </p:txBody>
      </p:sp>
      <p:sp>
        <p:nvSpPr>
          <p:cNvPr id="55298" name="文本占位符 392194"/>
          <p:cNvSpPr>
            <a:spLocks noGrp="1"/>
          </p:cNvSpPr>
          <p:nvPr>
            <p:ph idx="1"/>
          </p:nvPr>
        </p:nvSpPr>
        <p:spPr>
          <a:ln/>
        </p:spPr>
        <p:txBody>
          <a:bodyPr anchor="t"/>
          <a:lstStyle/>
          <a:p>
            <a:pPr>
              <a:buNone/>
            </a:pPr>
            <a:r>
              <a:rPr lang="en-US" altLang="zh-CN"/>
              <a:t>【</a:t>
            </a:r>
            <a:r>
              <a:rPr lang="zh-CN" altLang="en-US" dirty="0"/>
              <a:t>学习目标</a:t>
            </a:r>
            <a:r>
              <a:rPr lang="en-US" altLang="zh-CN"/>
              <a:t>】</a:t>
            </a:r>
          </a:p>
          <a:p>
            <a:pPr>
              <a:buNone/>
            </a:pPr>
            <a:r>
              <a:rPr lang="en-US" altLang="zh-CN">
                <a:latin typeface="宋体" panose="02010600030101010101" pitchFamily="2" charset="-122"/>
              </a:rPr>
              <a:t> </a:t>
            </a:r>
            <a:r>
              <a:rPr lang="en-US" altLang="zh-CN" sz="2800" b="0">
                <a:latin typeface="宋体" panose="02010600030101010101" pitchFamily="2" charset="-122"/>
              </a:rPr>
              <a:t>1</a:t>
            </a:r>
            <a:r>
              <a:rPr lang="zh-CN" altLang="en-US" sz="2800" b="0" dirty="0">
                <a:latin typeface="宋体" panose="02010600030101010101" pitchFamily="2" charset="-122"/>
              </a:rPr>
              <a:t>．</a:t>
            </a:r>
            <a:r>
              <a:rPr lang="zh-CN" altLang="en-US" sz="2800" b="0" dirty="0">
                <a:latin typeface="Times New Roman" panose="02020603050405020304" pitchFamily="18" charset="0"/>
              </a:rPr>
              <a:t>掌握并联型稳压电路，并理解其工作原理</a:t>
            </a:r>
            <a:r>
              <a:rPr lang="zh-CN" altLang="en-US" sz="2800" b="0" dirty="0">
                <a:latin typeface="宋体" panose="02010600030101010101" pitchFamily="2" charset="-122"/>
              </a:rPr>
              <a:t>；</a:t>
            </a:r>
          </a:p>
          <a:p>
            <a:pPr>
              <a:buNone/>
            </a:pPr>
            <a:r>
              <a:rPr lang="en-US" altLang="zh-CN" sz="2800" b="0">
                <a:latin typeface="宋体" panose="02010600030101010101" pitchFamily="2" charset="-122"/>
              </a:rPr>
              <a:t>  2</a:t>
            </a:r>
            <a:r>
              <a:rPr lang="zh-CN" altLang="en-US" sz="2800" b="0" dirty="0">
                <a:latin typeface="宋体" panose="02010600030101010101" pitchFamily="2" charset="-122"/>
              </a:rPr>
              <a:t>．</a:t>
            </a:r>
            <a:r>
              <a:rPr lang="zh-CN" altLang="en-US" sz="2800" b="0" dirty="0">
                <a:latin typeface="Times New Roman" panose="02020603050405020304" pitchFamily="18" charset="0"/>
              </a:rPr>
              <a:t>掌握串联型稳压电路，并理解其工作原理</a:t>
            </a:r>
            <a:r>
              <a:rPr lang="zh-CN" altLang="en-US" sz="2800" b="0" dirty="0">
                <a:latin typeface="宋体" panose="02010600030101010101" pitchFamily="2" charset="-122"/>
              </a:rPr>
              <a:t>； </a:t>
            </a:r>
          </a:p>
          <a:p>
            <a:pPr>
              <a:buNone/>
            </a:pPr>
            <a:r>
              <a:rPr lang="en-US" altLang="zh-CN" sz="2800" b="0">
                <a:latin typeface="宋体" panose="02010600030101010101" pitchFamily="2" charset="-122"/>
              </a:rPr>
              <a:t>  3</a:t>
            </a:r>
            <a:r>
              <a:rPr lang="zh-CN" altLang="en-US" sz="2800" b="0" dirty="0">
                <a:latin typeface="宋体" panose="02010600030101010101" pitchFamily="2" charset="-122"/>
              </a:rPr>
              <a:t>．</a:t>
            </a:r>
            <a:r>
              <a:rPr lang="zh-CN" altLang="en-US" sz="2800" b="0" dirty="0">
                <a:latin typeface="Times New Roman" panose="02020603050405020304" pitchFamily="18" charset="0"/>
              </a:rPr>
              <a:t>了解集成稳压器的结构及应用</a:t>
            </a:r>
            <a:r>
              <a:rPr lang="zh-CN" altLang="en-US" sz="2800" b="0" dirty="0">
                <a:latin typeface="宋体" panose="02010600030101010101" pitchFamily="2" charset="-122"/>
              </a:rPr>
              <a:t>。</a:t>
            </a:r>
          </a:p>
          <a:p>
            <a:pPr>
              <a:buNone/>
            </a:pPr>
            <a:r>
              <a:rPr lang="en-US" altLang="zh-CN"/>
              <a:t>【</a:t>
            </a:r>
            <a:r>
              <a:rPr lang="zh-CN" altLang="en-US" dirty="0"/>
              <a:t>重点难点</a:t>
            </a:r>
            <a:r>
              <a:rPr lang="en-US" altLang="zh-CN"/>
              <a:t>】</a:t>
            </a:r>
          </a:p>
          <a:p>
            <a:pPr>
              <a:buNone/>
            </a:pPr>
            <a:r>
              <a:rPr lang="zh-CN" altLang="en-US" sz="2800" b="0">
                <a:latin typeface="Times New Roman" panose="02020603050405020304" pitchFamily="18" charset="0"/>
              </a:rPr>
              <a:t>           </a:t>
            </a:r>
            <a:r>
              <a:rPr lang="zh-CN" altLang="en-US" sz="2800" b="0" dirty="0">
                <a:latin typeface="Times New Roman" panose="02020603050405020304" pitchFamily="18" charset="0"/>
              </a:rPr>
              <a:t>并联型和串联型稳压电路的电路图掌握及理解其工作原理</a:t>
            </a:r>
            <a:endParaRPr lang="zh-CN" altLang="en-US" sz="2800" b="0" dirty="0"/>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标题 375809"/>
          <p:cNvSpPr>
            <a:spLocks noGrp="1"/>
          </p:cNvSpPr>
          <p:nvPr>
            <p:ph type="title"/>
          </p:nvPr>
        </p:nvSpPr>
        <p:spPr>
          <a:xfrm>
            <a:off x="1476375" y="274638"/>
            <a:ext cx="4467225" cy="1143000"/>
          </a:xfrm>
          <a:ln/>
        </p:spPr>
        <p:txBody>
          <a:bodyPr anchor="ctr"/>
          <a:lstStyle/>
          <a:p>
            <a:r>
              <a:rPr lang="zh-CN" altLang="en-US" dirty="0"/>
              <a:t>一、并联型稳压电路</a:t>
            </a:r>
            <a:endParaRPr lang="zh-CN" altLang="en-US" sz="1800" dirty="0"/>
          </a:p>
        </p:txBody>
      </p:sp>
      <p:sp>
        <p:nvSpPr>
          <p:cNvPr id="56322" name="文本占位符 375810"/>
          <p:cNvSpPr>
            <a:spLocks noGrp="1"/>
          </p:cNvSpPr>
          <p:nvPr>
            <p:ph idx="1"/>
          </p:nvPr>
        </p:nvSpPr>
        <p:spPr>
          <a:xfrm>
            <a:off x="468313" y="1557338"/>
            <a:ext cx="3189287" cy="576262"/>
          </a:xfrm>
          <a:ln/>
        </p:spPr>
        <p:txBody>
          <a:bodyPr anchor="t"/>
          <a:lstStyle/>
          <a:p>
            <a:pPr>
              <a:lnSpc>
                <a:spcPct val="90000"/>
              </a:lnSpc>
              <a:buNone/>
            </a:pPr>
            <a:r>
              <a:rPr lang="en-US" altLang="zh-CN"/>
              <a:t>    </a:t>
            </a:r>
            <a:r>
              <a:rPr lang="en-US" altLang="zh-CN">
                <a:latin typeface="楷体_GB2312" pitchFamily="49" charset="-122"/>
              </a:rPr>
              <a:t>1.</a:t>
            </a:r>
            <a:r>
              <a:rPr lang="zh-CN" altLang="en-US" dirty="0">
                <a:latin typeface="楷体_GB2312" pitchFamily="49" charset="-122"/>
              </a:rPr>
              <a:t>硅压二极管</a:t>
            </a:r>
          </a:p>
          <a:p>
            <a:pPr>
              <a:lnSpc>
                <a:spcPct val="90000"/>
              </a:lnSpc>
            </a:pPr>
            <a:endParaRPr lang="zh-CN" altLang="en-US" sz="4000" dirty="0"/>
          </a:p>
          <a:p>
            <a:pPr>
              <a:lnSpc>
                <a:spcPct val="90000"/>
              </a:lnSpc>
            </a:pPr>
            <a:endParaRPr lang="en-US" altLang="zh-CN" sz="4000" dirty="0"/>
          </a:p>
        </p:txBody>
      </p:sp>
      <p:sp>
        <p:nvSpPr>
          <p:cNvPr id="56323" name="文本框 375811"/>
          <p:cNvSpPr txBox="1"/>
          <p:nvPr/>
        </p:nvSpPr>
        <p:spPr>
          <a:xfrm>
            <a:off x="0" y="2209800"/>
            <a:ext cx="3962400" cy="2795588"/>
          </a:xfrm>
          <a:prstGeom prst="rect">
            <a:avLst/>
          </a:prstGeom>
          <a:noFill/>
          <a:ln w="9525">
            <a:noFill/>
          </a:ln>
        </p:spPr>
        <p:txBody>
          <a:bodyPr anchor="t">
            <a:spAutoFit/>
          </a:bodyPr>
          <a:lstStyle/>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硅稳压管正向特性与普通二极管相似</a:t>
            </a:r>
            <a:r>
              <a:rPr lang="zh-CN" altLang="en-US" sz="2400" b="0" dirty="0">
                <a:latin typeface="Arial" panose="020B0604020202020204" pitchFamily="34" charset="0"/>
                <a:ea typeface="宋体" panose="02010600030101010101" pitchFamily="2" charset="-122"/>
              </a:rPr>
              <a:t> 。</a:t>
            </a:r>
          </a:p>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硅稳压二极管正常工作于反向击穿区，电流在一定范围内变化时，其端电压能保持基本不变</a:t>
            </a:r>
            <a:r>
              <a:rPr lang="zh-CN" altLang="en-US" sz="2800" b="0" dirty="0">
                <a:latin typeface="Arial" panose="020B0604020202020204" pitchFamily="34" charset="0"/>
                <a:ea typeface="宋体" panose="02010600030101010101" pitchFamily="2" charset="-122"/>
              </a:rPr>
              <a:t> ；</a:t>
            </a:r>
            <a:endParaRPr lang="zh-CN" altLang="en-US" sz="1400" b="0" dirty="0">
              <a:latin typeface="宋体" panose="02010600030101010101" pitchFamily="2" charset="-122"/>
              <a:ea typeface="宋体" panose="02010600030101010101" pitchFamily="2" charset="-122"/>
            </a:endParaRPr>
          </a:p>
        </p:txBody>
      </p:sp>
      <p:sp>
        <p:nvSpPr>
          <p:cNvPr id="56324" name="矩形 375816"/>
          <p:cNvSpPr/>
          <p:nvPr/>
        </p:nvSpPr>
        <p:spPr>
          <a:xfrm>
            <a:off x="3167063" y="245745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pic>
        <p:nvPicPr>
          <p:cNvPr id="56325" name="图片 375815" descr="1009"/>
          <p:cNvPicPr>
            <a:picLocks noChangeAspect="1"/>
          </p:cNvPicPr>
          <p:nvPr/>
        </p:nvPicPr>
        <p:blipFill>
          <a:blip r:embed="rId3"/>
          <a:stretch>
            <a:fillRect/>
          </a:stretch>
        </p:blipFill>
        <p:spPr>
          <a:xfrm>
            <a:off x="3962400" y="1905000"/>
            <a:ext cx="4267200" cy="2951163"/>
          </a:xfrm>
          <a:prstGeom prst="rect">
            <a:avLst/>
          </a:prstGeom>
          <a:noFill/>
          <a:ln w="9525">
            <a:noFill/>
          </a:ln>
        </p:spPr>
      </p:pic>
      <p:sp>
        <p:nvSpPr>
          <p:cNvPr id="56326" name="矩形 375817"/>
          <p:cNvSpPr/>
          <p:nvPr/>
        </p:nvSpPr>
        <p:spPr>
          <a:xfrm>
            <a:off x="4343400" y="4953000"/>
            <a:ext cx="38100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硅稳压管的图形符号和伏安特性</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标题 396289"/>
          <p:cNvSpPr>
            <a:spLocks noGrp="1"/>
          </p:cNvSpPr>
          <p:nvPr>
            <p:ph type="title"/>
          </p:nvPr>
        </p:nvSpPr>
        <p:spPr>
          <a:xfrm>
            <a:off x="1258888" y="274638"/>
            <a:ext cx="3465512" cy="1143000"/>
          </a:xfrm>
          <a:ln/>
        </p:spPr>
        <p:txBody>
          <a:bodyPr anchor="ctr"/>
          <a:lstStyle/>
          <a:p>
            <a:r>
              <a:rPr lang="zh-CN" altLang="en-US" dirty="0"/>
              <a:t>并联型稳压电路</a:t>
            </a:r>
          </a:p>
        </p:txBody>
      </p:sp>
      <p:sp>
        <p:nvSpPr>
          <p:cNvPr id="58370" name="文本占位符 396291"/>
          <p:cNvSpPr>
            <a:spLocks noGrp="1"/>
          </p:cNvSpPr>
          <p:nvPr>
            <p:ph idx="1"/>
          </p:nvPr>
        </p:nvSpPr>
        <p:spPr>
          <a:xfrm>
            <a:off x="457200" y="1600200"/>
            <a:ext cx="3200400" cy="609600"/>
          </a:xfrm>
          <a:ln/>
        </p:spPr>
        <p:txBody>
          <a:bodyPr wrap="square" lIns="91440" tIns="45720" rIns="91440" bIns="45720" anchor="t"/>
          <a:lstStyle/>
          <a:p>
            <a:pPr>
              <a:buNone/>
            </a:pPr>
            <a:r>
              <a:rPr lang="en-US" altLang="zh-CN" sz="2800">
                <a:latin typeface="楷体_GB2312" pitchFamily="49" charset="-122"/>
              </a:rPr>
              <a:t>2.</a:t>
            </a:r>
            <a:r>
              <a:rPr lang="zh-CN" altLang="en-US" sz="2800" dirty="0">
                <a:latin typeface="楷体_GB2312" pitchFamily="49" charset="-122"/>
              </a:rPr>
              <a:t>并联型稳压电路</a:t>
            </a:r>
            <a:endParaRPr lang="zh-CN" altLang="en-US" sz="2800" b="0" dirty="0">
              <a:latin typeface="楷体_GB2312" pitchFamily="49" charset="-122"/>
            </a:endParaRPr>
          </a:p>
        </p:txBody>
      </p:sp>
      <p:pic>
        <p:nvPicPr>
          <p:cNvPr id="58371" name="图片 396292" descr="dhjx"/>
          <p:cNvPicPr>
            <a:picLocks noChangeAspect="1"/>
          </p:cNvPicPr>
          <p:nvPr/>
        </p:nvPicPr>
        <p:blipFill>
          <a:blip r:embed="rId3"/>
          <a:stretch>
            <a:fillRect/>
          </a:stretch>
        </p:blipFill>
        <p:spPr>
          <a:xfrm>
            <a:off x="685800" y="4648200"/>
            <a:ext cx="800100" cy="828675"/>
          </a:xfrm>
          <a:prstGeom prst="rect">
            <a:avLst/>
          </a:prstGeom>
          <a:noFill/>
          <a:ln w="9525">
            <a:noFill/>
          </a:ln>
        </p:spPr>
      </p:pic>
      <p:sp>
        <p:nvSpPr>
          <p:cNvPr id="58372" name="矩形 396293"/>
          <p:cNvSpPr/>
          <p:nvPr/>
        </p:nvSpPr>
        <p:spPr>
          <a:xfrm>
            <a:off x="1828800" y="4800600"/>
            <a:ext cx="5670550" cy="530225"/>
          </a:xfrm>
          <a:prstGeom prst="rect">
            <a:avLst/>
          </a:prstGeom>
          <a:noFill/>
          <a:ln w="9525">
            <a:noFill/>
          </a:ln>
        </p:spPr>
        <p:txBody>
          <a:bodyPr wrap="none" anchor="t">
            <a:spAutoFit/>
          </a:bodyPr>
          <a:lstStyle/>
          <a:p>
            <a:pPr algn="ct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动画演示</a:t>
            </a: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a:t>
            </a:r>
            <a:r>
              <a:rPr lang="zh-CN" altLang="en-US" sz="2400" b="0" dirty="0">
                <a:latin typeface="隶书" panose="02010509060101010101" pitchFamily="49" charset="-122"/>
                <a:ea typeface="隶书" panose="02010509060101010101" pitchFamily="49" charset="-122"/>
              </a:rPr>
              <a:t>稳压管稳压电路的工作原理</a:t>
            </a:r>
          </a:p>
        </p:txBody>
      </p:sp>
      <p:sp>
        <p:nvSpPr>
          <p:cNvPr id="58373" name="矩形 396295"/>
          <p:cNvSpPr/>
          <p:nvPr/>
        </p:nvSpPr>
        <p:spPr>
          <a:xfrm>
            <a:off x="3762375" y="291465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58374" name="对象 396294"/>
          <p:cNvGraphicFramePr/>
          <p:nvPr/>
        </p:nvGraphicFramePr>
        <p:xfrm>
          <a:off x="4038600" y="1905000"/>
          <a:ext cx="3552825" cy="2257425"/>
        </p:xfrm>
        <a:graphic>
          <a:graphicData uri="http://schemas.openxmlformats.org/presentationml/2006/ole">
            <mc:AlternateContent xmlns:mc="http://schemas.openxmlformats.org/markup-compatibility/2006">
              <mc:Choice xmlns:v="urn:schemas-microsoft-com:vml" Requires="v">
                <p:oleObj spid="_x0000_s14338" r:id="rId4" imgW="1619250" imgH="1028700" progId="Paint.Picture">
                  <p:embed/>
                </p:oleObj>
              </mc:Choice>
              <mc:Fallback>
                <p:oleObj r:id="rId4" imgW="1619250" imgH="1028700" progId="Paint.Picture">
                  <p:embed/>
                  <p:pic>
                    <p:nvPicPr>
                      <p:cNvPr id="0" name="图片 3076"/>
                      <p:cNvPicPr/>
                      <p:nvPr/>
                    </p:nvPicPr>
                    <p:blipFill>
                      <a:blip r:embed="rId5"/>
                      <a:stretch>
                        <a:fillRect/>
                      </a:stretch>
                    </p:blipFill>
                    <p:spPr>
                      <a:xfrm>
                        <a:off x="4038600" y="1905000"/>
                        <a:ext cx="3552825" cy="2257425"/>
                      </a:xfrm>
                      <a:prstGeom prst="rect">
                        <a:avLst/>
                      </a:prstGeom>
                      <a:noFill/>
                      <a:ln w="38100">
                        <a:noFill/>
                        <a:miter/>
                      </a:ln>
                    </p:spPr>
                  </p:pic>
                </p:oleObj>
              </mc:Fallback>
            </mc:AlternateContent>
          </a:graphicData>
        </a:graphic>
      </p:graphicFrame>
      <p:sp>
        <p:nvSpPr>
          <p:cNvPr id="58375" name="矩形 396296"/>
          <p:cNvSpPr/>
          <p:nvPr/>
        </p:nvSpPr>
        <p:spPr>
          <a:xfrm>
            <a:off x="4953000" y="4114800"/>
            <a:ext cx="2133600" cy="396875"/>
          </a:xfrm>
          <a:prstGeom prst="rect">
            <a:avLst/>
          </a:prstGeom>
          <a:noFill/>
          <a:ln w="9525">
            <a:noFill/>
          </a:ln>
        </p:spPr>
        <p:txBody>
          <a:bodyPr anchor="t">
            <a:spAutoFit/>
          </a:bodyPr>
          <a:lstStyle/>
          <a:p>
            <a:pPr>
              <a:lnSpc>
                <a:spcPct val="100000"/>
              </a:lnSpc>
            </a:pPr>
            <a:r>
              <a:rPr lang="zh-CN" altLang="en-US" b="0" dirty="0">
                <a:latin typeface="Times New Roman" panose="02020603050405020304" pitchFamily="18" charset="0"/>
                <a:ea typeface="宋体" panose="02010600030101010101" pitchFamily="2" charset="-122"/>
              </a:rPr>
              <a:t> </a:t>
            </a:r>
            <a:r>
              <a:rPr lang="zh-CN" altLang="en-US" b="0" dirty="0">
                <a:latin typeface="宋体" panose="02010600030101010101" pitchFamily="2" charset="-122"/>
                <a:ea typeface="宋体" panose="02010600030101010101" pitchFamily="2" charset="-122"/>
              </a:rPr>
              <a:t>并联型稳压电路</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
        <p:nvSpPr>
          <p:cNvPr id="58376" name="矩形 396297"/>
          <p:cNvSpPr/>
          <p:nvPr/>
        </p:nvSpPr>
        <p:spPr>
          <a:xfrm>
            <a:off x="533400" y="2286000"/>
            <a:ext cx="3200400" cy="1552575"/>
          </a:xfrm>
          <a:prstGeom prst="rect">
            <a:avLst/>
          </a:prstGeom>
          <a:noFill/>
          <a:ln w="9525">
            <a:noFill/>
          </a:ln>
        </p:spPr>
        <p:txBody>
          <a:bodyPr anchor="t">
            <a:spAutoFit/>
          </a:bodyPr>
          <a:lstStyle/>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限流电阻</a:t>
            </a:r>
            <a:r>
              <a:rPr lang="en-US" altLang="zh-CN" sz="2400" b="0" i="1">
                <a:latin typeface="宋体" panose="02010600030101010101" pitchFamily="2" charset="-122"/>
                <a:ea typeface="宋体" panose="02010600030101010101" pitchFamily="2" charset="-122"/>
              </a:rPr>
              <a:t>R</a:t>
            </a:r>
            <a:r>
              <a:rPr lang="en-US" altLang="zh-CN" sz="2400" b="0">
                <a:latin typeface="宋体" panose="02010600030101010101" pitchFamily="2" charset="-122"/>
                <a:ea typeface="宋体" panose="02010600030101010101" pitchFamily="2" charset="-122"/>
              </a:rPr>
              <a:t>、</a:t>
            </a:r>
            <a:r>
              <a:rPr lang="zh-CN" altLang="en-US" sz="2400" b="0" dirty="0">
                <a:latin typeface="宋体" panose="02010600030101010101" pitchFamily="2" charset="-122"/>
                <a:ea typeface="宋体" panose="02010600030101010101" pitchFamily="2" charset="-122"/>
              </a:rPr>
              <a:t>硅稳压管</a:t>
            </a:r>
            <a:r>
              <a:rPr lang="en-US" altLang="zh-CN" sz="2400" b="0">
                <a:latin typeface="宋体" panose="02010600030101010101" pitchFamily="2" charset="-122"/>
                <a:ea typeface="宋体" panose="02010600030101010101" pitchFamily="2" charset="-122"/>
              </a:rPr>
              <a:t>VZ</a:t>
            </a:r>
            <a:r>
              <a:rPr lang="zh-CN" altLang="en-US" sz="2400" b="0" dirty="0">
                <a:latin typeface="宋体" panose="02010600030101010101" pitchFamily="2" charset="-122"/>
                <a:ea typeface="宋体" panose="02010600030101010101" pitchFamily="2" charset="-122"/>
              </a:rPr>
              <a:t>及负载</a:t>
            </a:r>
            <a:r>
              <a:rPr lang="en-US" altLang="zh-CN" sz="2400" b="0" i="1">
                <a:latin typeface="宋体" panose="02010600030101010101" pitchFamily="2" charset="-122"/>
                <a:ea typeface="宋体" panose="02010600030101010101" pitchFamily="2" charset="-122"/>
              </a:rPr>
              <a:t>R</a:t>
            </a:r>
            <a:r>
              <a:rPr lang="en-US" altLang="zh-CN" sz="2400" b="0" baseline="-30000">
                <a:latin typeface="宋体" panose="02010600030101010101" pitchFamily="2" charset="-122"/>
                <a:ea typeface="宋体" panose="02010600030101010101" pitchFamily="2" charset="-122"/>
              </a:rPr>
              <a:t>L</a:t>
            </a:r>
            <a:r>
              <a:rPr lang="zh-CN" altLang="en-US" sz="2400" b="0" dirty="0">
                <a:latin typeface="宋体" panose="02010600030101010101" pitchFamily="2" charset="-122"/>
                <a:ea typeface="宋体" panose="02010600030101010101" pitchFamily="2" charset="-122"/>
              </a:rPr>
              <a:t>组成的；</a:t>
            </a:r>
          </a:p>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限流电阻既有限流作用，又有稳压作用。</a:t>
            </a: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标题 395265"/>
          <p:cNvSpPr>
            <a:spLocks noGrp="1"/>
          </p:cNvSpPr>
          <p:nvPr>
            <p:ph type="title"/>
          </p:nvPr>
        </p:nvSpPr>
        <p:spPr>
          <a:ln/>
        </p:spPr>
        <p:txBody>
          <a:bodyPr anchor="ctr"/>
          <a:lstStyle/>
          <a:p>
            <a:r>
              <a:rPr lang="zh-CN" altLang="en-US" dirty="0"/>
              <a:t>二、串联型稳压电路</a:t>
            </a:r>
          </a:p>
        </p:txBody>
      </p:sp>
      <p:sp>
        <p:nvSpPr>
          <p:cNvPr id="59394" name="矩形 395270"/>
          <p:cNvSpPr/>
          <p:nvPr/>
        </p:nvSpPr>
        <p:spPr>
          <a:xfrm>
            <a:off x="0" y="2881313"/>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59395" name="文本框 395271"/>
          <p:cNvSpPr txBox="1"/>
          <p:nvPr/>
        </p:nvSpPr>
        <p:spPr>
          <a:xfrm>
            <a:off x="381000" y="1447800"/>
            <a:ext cx="3600450" cy="604838"/>
          </a:xfrm>
          <a:prstGeom prst="rect">
            <a:avLst/>
          </a:prstGeom>
          <a:noFill/>
          <a:ln w="9525">
            <a:noFill/>
          </a:ln>
        </p:spPr>
        <p:txBody>
          <a:bodyPr anchor="t">
            <a:spAutoFit/>
          </a:bodyPr>
          <a:lstStyle/>
          <a:p>
            <a:r>
              <a:rPr lang="en-US" altLang="zh-CN" sz="2800">
                <a:solidFill>
                  <a:srgbClr val="000099"/>
                </a:solidFill>
                <a:latin typeface="楷体_GB2312" pitchFamily="49" charset="-122"/>
              </a:rPr>
              <a:t>1 .</a:t>
            </a:r>
            <a:r>
              <a:rPr lang="zh-CN" altLang="en-US" sz="2800" dirty="0">
                <a:solidFill>
                  <a:srgbClr val="000099"/>
                </a:solidFill>
                <a:latin typeface="楷体_GB2312" pitchFamily="49" charset="-122"/>
                <a:ea typeface="楷体_GB2312" pitchFamily="49" charset="-122"/>
              </a:rPr>
              <a:t>电路组成</a:t>
            </a:r>
            <a:endParaRPr lang="zh-CN" altLang="en-US" sz="2800" b="0" dirty="0">
              <a:latin typeface="楷体_GB2312" pitchFamily="49" charset="-122"/>
              <a:ea typeface="楷体_GB2312" pitchFamily="49" charset="-122"/>
            </a:endParaRPr>
          </a:p>
        </p:txBody>
      </p:sp>
      <p:sp>
        <p:nvSpPr>
          <p:cNvPr id="59396" name="矩形 395274"/>
          <p:cNvSpPr/>
          <p:nvPr/>
        </p:nvSpPr>
        <p:spPr>
          <a:xfrm>
            <a:off x="3419475" y="2738438"/>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59397" name="对象 395273"/>
          <p:cNvGraphicFramePr/>
          <p:nvPr/>
        </p:nvGraphicFramePr>
        <p:xfrm>
          <a:off x="3352800" y="2133600"/>
          <a:ext cx="4200525" cy="2516188"/>
        </p:xfrm>
        <a:graphic>
          <a:graphicData uri="http://schemas.openxmlformats.org/presentationml/2006/ole">
            <mc:AlternateContent xmlns:mc="http://schemas.openxmlformats.org/markup-compatibility/2006">
              <mc:Choice xmlns:v="urn:schemas-microsoft-com:vml" Requires="v">
                <p:oleObj spid="_x0000_s15362" r:id="rId3" imgW="2305050" imgH="1381125" progId="Paint.Picture">
                  <p:embed/>
                </p:oleObj>
              </mc:Choice>
              <mc:Fallback>
                <p:oleObj r:id="rId3" imgW="2305050" imgH="1381125" progId="Paint.Picture">
                  <p:embed/>
                  <p:pic>
                    <p:nvPicPr>
                      <p:cNvPr id="0" name="图片 3075"/>
                      <p:cNvPicPr/>
                      <p:nvPr/>
                    </p:nvPicPr>
                    <p:blipFill>
                      <a:blip r:embed="rId4"/>
                      <a:stretch>
                        <a:fillRect/>
                      </a:stretch>
                    </p:blipFill>
                    <p:spPr>
                      <a:xfrm>
                        <a:off x="3352800" y="2133600"/>
                        <a:ext cx="4200525" cy="2516188"/>
                      </a:xfrm>
                      <a:prstGeom prst="rect">
                        <a:avLst/>
                      </a:prstGeom>
                      <a:noFill/>
                      <a:ln w="38100">
                        <a:noFill/>
                        <a:miter/>
                      </a:ln>
                    </p:spPr>
                  </p:pic>
                </p:oleObj>
              </mc:Fallback>
            </mc:AlternateContent>
          </a:graphicData>
        </a:graphic>
      </p:graphicFrame>
      <p:sp>
        <p:nvSpPr>
          <p:cNvPr id="59398" name="矩形 395275"/>
          <p:cNvSpPr/>
          <p:nvPr/>
        </p:nvSpPr>
        <p:spPr>
          <a:xfrm>
            <a:off x="457200" y="2286000"/>
            <a:ext cx="2514600" cy="1552575"/>
          </a:xfrm>
          <a:prstGeom prst="rect">
            <a:avLst/>
          </a:prstGeom>
          <a:noFill/>
          <a:ln w="9525">
            <a:noFill/>
          </a:ln>
        </p:spPr>
        <p:txBody>
          <a:bodyPr anchor="t">
            <a:spAutoFit/>
          </a:bodyPr>
          <a:lstStyle/>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基准电压电路</a:t>
            </a:r>
          </a:p>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电压取样电路</a:t>
            </a:r>
          </a:p>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电压比较电路</a:t>
            </a:r>
          </a:p>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电压调整电路</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
        <p:nvSpPr>
          <p:cNvPr id="59399" name="矩形 395276"/>
          <p:cNvSpPr/>
          <p:nvPr/>
        </p:nvSpPr>
        <p:spPr>
          <a:xfrm>
            <a:off x="4343400" y="4724400"/>
            <a:ext cx="19812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串联型稳压电路</a:t>
            </a:r>
            <a:r>
              <a:rPr lang="zh-CN" altLang="en-US" sz="1100" b="0" dirty="0">
                <a:latin typeface="Arial" panose="020B0604020202020204" pitchFamily="34" charset="0"/>
                <a:ea typeface="宋体" panose="02010600030101010101" pitchFamily="2" charset="-122"/>
              </a:rPr>
              <a:t> </a:t>
            </a:r>
            <a:endParaRPr lang="zh-CN" altLang="en-US" sz="2400" b="0" dirty="0">
              <a:latin typeface="Times New Roman" panose="02020603050405020304" pitchFamily="18" charset="0"/>
              <a:ea typeface="宋体" panose="02010600030101010101" pitchFamily="2" charset="-122"/>
            </a:endParaRPr>
          </a:p>
        </p:txBody>
      </p:sp>
      <p:pic>
        <p:nvPicPr>
          <p:cNvPr id="59400" name="图片 395277" descr="dhjx"/>
          <p:cNvPicPr>
            <a:picLocks noChangeAspect="1"/>
          </p:cNvPicPr>
          <p:nvPr/>
        </p:nvPicPr>
        <p:blipFill>
          <a:blip r:embed="rId5"/>
          <a:stretch>
            <a:fillRect/>
          </a:stretch>
        </p:blipFill>
        <p:spPr>
          <a:xfrm>
            <a:off x="1143000" y="5105400"/>
            <a:ext cx="800100" cy="828675"/>
          </a:xfrm>
          <a:prstGeom prst="rect">
            <a:avLst/>
          </a:prstGeom>
          <a:noFill/>
          <a:ln w="9525">
            <a:noFill/>
          </a:ln>
        </p:spPr>
      </p:pic>
      <p:sp>
        <p:nvSpPr>
          <p:cNvPr id="59401" name="矩形 395278"/>
          <p:cNvSpPr/>
          <p:nvPr/>
        </p:nvSpPr>
        <p:spPr>
          <a:xfrm>
            <a:off x="2133600" y="5257800"/>
            <a:ext cx="4756150" cy="530225"/>
          </a:xfrm>
          <a:prstGeom prst="rect">
            <a:avLst/>
          </a:prstGeom>
          <a:noFill/>
          <a:ln w="9525">
            <a:noFill/>
          </a:ln>
        </p:spPr>
        <p:txBody>
          <a:bodyPr wrap="none" anchor="t">
            <a:spAutoFit/>
          </a:bodyPr>
          <a:lstStyle/>
          <a:p>
            <a:pPr algn="ct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动画演示</a:t>
            </a: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a:t>
            </a:r>
            <a:r>
              <a:rPr lang="zh-CN" altLang="en-US" sz="2400" b="0" dirty="0">
                <a:latin typeface="隶书" panose="02010509060101010101" pitchFamily="49" charset="-122"/>
                <a:ea typeface="隶书" panose="02010509060101010101" pitchFamily="49" charset="-122"/>
              </a:rPr>
              <a:t>串联反馈式稳压电路</a:t>
            </a:r>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标题 393217"/>
          <p:cNvSpPr>
            <a:spLocks noGrp="1"/>
          </p:cNvSpPr>
          <p:nvPr>
            <p:ph type="title"/>
          </p:nvPr>
        </p:nvSpPr>
        <p:spPr>
          <a:xfrm>
            <a:off x="1403350" y="260350"/>
            <a:ext cx="7210425" cy="1143000"/>
          </a:xfrm>
          <a:ln/>
        </p:spPr>
        <p:txBody>
          <a:bodyPr anchor="ctr"/>
          <a:lstStyle/>
          <a:p>
            <a:r>
              <a:rPr lang="zh-CN" altLang="en-US" dirty="0"/>
              <a:t>串联型稳压电路</a:t>
            </a:r>
          </a:p>
        </p:txBody>
      </p:sp>
      <p:sp>
        <p:nvSpPr>
          <p:cNvPr id="60418" name="文本占位符 393218"/>
          <p:cNvSpPr>
            <a:spLocks noGrp="1"/>
          </p:cNvSpPr>
          <p:nvPr>
            <p:ph idx="1"/>
          </p:nvPr>
        </p:nvSpPr>
        <p:spPr>
          <a:xfrm>
            <a:off x="152400" y="1381125"/>
            <a:ext cx="4038600" cy="676275"/>
          </a:xfrm>
          <a:ln/>
        </p:spPr>
        <p:txBody>
          <a:bodyPr anchor="t"/>
          <a:lstStyle/>
          <a:p>
            <a:pPr>
              <a:buNone/>
            </a:pPr>
            <a:r>
              <a:rPr lang="en-US" altLang="zh-CN" sz="2800">
                <a:latin typeface="楷体_GB2312" pitchFamily="49" charset="-122"/>
              </a:rPr>
              <a:t>2.</a:t>
            </a:r>
            <a:r>
              <a:rPr lang="zh-CN" altLang="en-US" sz="2800">
                <a:latin typeface="楷体_GB2312" pitchFamily="49" charset="-122"/>
              </a:rPr>
              <a:t>各</a:t>
            </a:r>
            <a:r>
              <a:rPr lang="zh-CN" altLang="en-US" sz="2800" dirty="0">
                <a:latin typeface="楷体_GB2312" pitchFamily="49" charset="-122"/>
              </a:rPr>
              <a:t>部分的作用</a:t>
            </a:r>
            <a:endParaRPr lang="en-US" altLang="zh-CN" sz="2800">
              <a:latin typeface="楷体_GB2312" pitchFamily="49" charset="-122"/>
            </a:endParaRPr>
          </a:p>
          <a:p>
            <a:endParaRPr lang="zh-CN" altLang="en-US" sz="2800">
              <a:latin typeface="宋体" panose="02010600030101010101" pitchFamily="2" charset="-122"/>
              <a:ea typeface="宋体" panose="02010600030101010101" pitchFamily="2" charset="-122"/>
            </a:endParaRPr>
          </a:p>
          <a:p>
            <a:endParaRPr lang="en-US" altLang="zh-CN"/>
          </a:p>
        </p:txBody>
      </p:sp>
      <p:sp>
        <p:nvSpPr>
          <p:cNvPr id="60419" name="文本框 393219"/>
          <p:cNvSpPr txBox="1"/>
          <p:nvPr/>
        </p:nvSpPr>
        <p:spPr>
          <a:xfrm>
            <a:off x="457200" y="1752600"/>
            <a:ext cx="8305800" cy="4259263"/>
          </a:xfrm>
          <a:prstGeom prst="rect">
            <a:avLst/>
          </a:prstGeom>
          <a:noFill/>
          <a:ln w="9525">
            <a:noFill/>
          </a:ln>
        </p:spPr>
        <p:txBody>
          <a:bodyPr anchor="t">
            <a:spAutoFit/>
          </a:bodyPr>
          <a:lstStyle/>
          <a:p>
            <a:pPr>
              <a:buClr>
                <a:schemeClr val="tx1"/>
              </a:buClr>
              <a:buFont typeface="Wingdings" panose="05000000000000000000" pitchFamily="2" charset="2"/>
              <a:buChar char="Ø"/>
            </a:pPr>
            <a:r>
              <a:rPr lang="en-US" altLang="zh-CN" sz="2800" b="0">
                <a:latin typeface="Arial" panose="020B0604020202020204" pitchFamily="34" charset="0"/>
                <a:ea typeface="宋体" panose="02010600030101010101" pitchFamily="2" charset="-122"/>
              </a:rPr>
              <a:t> </a:t>
            </a:r>
            <a:r>
              <a:rPr lang="zh-CN" altLang="en-US" sz="2400" b="0" dirty="0">
                <a:latin typeface="宋体" panose="02010600030101010101" pitchFamily="2" charset="-122"/>
                <a:ea typeface="宋体" panose="02010600030101010101" pitchFamily="2" charset="-122"/>
              </a:rPr>
              <a:t>基准电压电路作用是为电压比较电路提供一个稳定的基准电压</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Z</a:t>
            </a:r>
            <a:r>
              <a:rPr lang="en-US" altLang="zh-CN" sz="2800" b="0">
                <a:latin typeface="宋体" panose="02010600030101010101" pitchFamily="2" charset="-122"/>
                <a:ea typeface="宋体" panose="02010600030101010101" pitchFamily="2" charset="-122"/>
              </a:rPr>
              <a:t>。</a:t>
            </a:r>
            <a:r>
              <a:rPr lang="en-US" altLang="zh-CN" sz="2800" b="0">
                <a:latin typeface="Arial" panose="020B0604020202020204" pitchFamily="34" charset="0"/>
                <a:ea typeface="宋体" panose="02010600030101010101" pitchFamily="2" charset="-122"/>
              </a:rPr>
              <a:t> </a:t>
            </a:r>
            <a:endParaRPr lang="zh-CN" altLang="en-US" sz="2800" b="0">
              <a:latin typeface="Arial" panose="020B0604020202020204" pitchFamily="34" charset="0"/>
              <a:ea typeface="宋体" panose="02010600030101010101" pitchFamily="2" charset="-122"/>
            </a:endParaRP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电压取样电路是将它取出输出电压的一部分送到电压比较电路中进行比较</a:t>
            </a:r>
            <a:r>
              <a:rPr lang="zh-CN" altLang="en-US" sz="2800" b="0" dirty="0">
                <a:latin typeface="Arial" panose="020B0604020202020204" pitchFamily="34" charset="0"/>
                <a:ea typeface="宋体" panose="02010600030101010101" pitchFamily="2" charset="-122"/>
              </a:rPr>
              <a:t>；</a:t>
            </a: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电压比较电路将输出电压变化量的一部分加到</a:t>
            </a:r>
            <a:r>
              <a:rPr lang="en-US" altLang="zh-CN" sz="2400" b="0">
                <a:latin typeface="Times New Roman" panose="02020603050405020304" pitchFamily="18" charset="0"/>
                <a:ea typeface="宋体" panose="02010600030101010101" pitchFamily="2" charset="-122"/>
              </a:rPr>
              <a:t>VT2</a:t>
            </a:r>
            <a:r>
              <a:rPr lang="zh-CN" altLang="en-US" sz="2400" b="0" dirty="0">
                <a:latin typeface="宋体" panose="02010600030101010101" pitchFamily="2" charset="-122"/>
                <a:ea typeface="宋体" panose="02010600030101010101" pitchFamily="2" charset="-122"/>
              </a:rPr>
              <a:t>的基极并与基准电压</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Z</a:t>
            </a:r>
            <a:r>
              <a:rPr lang="zh-CN" altLang="en-US" sz="2400" b="0" dirty="0">
                <a:latin typeface="宋体" panose="02010600030101010101" pitchFamily="2" charset="-122"/>
                <a:ea typeface="宋体" panose="02010600030101010101" pitchFamily="2" charset="-122"/>
              </a:rPr>
              <a:t>进行比较，经倒相放大后去控制调整管</a:t>
            </a:r>
            <a:r>
              <a:rPr lang="en-US" altLang="zh-CN" sz="2400" b="0">
                <a:latin typeface="Times New Roman" panose="02020603050405020304" pitchFamily="18" charset="0"/>
                <a:ea typeface="宋体" panose="02010600030101010101" pitchFamily="2" charset="-122"/>
              </a:rPr>
              <a:t>VT1</a:t>
            </a:r>
            <a:r>
              <a:rPr lang="zh-CN" altLang="en-US" sz="2400" b="0" dirty="0">
                <a:latin typeface="宋体" panose="02010600030101010101" pitchFamily="2" charset="-122"/>
                <a:ea typeface="宋体" panose="02010600030101010101" pitchFamily="2" charset="-122"/>
              </a:rPr>
              <a:t>的基极电位。</a:t>
            </a:r>
            <a:endParaRPr lang="zh-CN" altLang="en-US" sz="2400" b="0" dirty="0">
              <a:latin typeface="Arial" panose="020B0604020202020204" pitchFamily="34" charset="0"/>
              <a:ea typeface="宋体" panose="02010600030101010101" pitchFamily="2" charset="-122"/>
            </a:endParaRPr>
          </a:p>
          <a:p>
            <a:pPr>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电压调整电路作用是通过控制基极电流的变化进而调整其集电极与发射极之间的电压</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CE1</a:t>
            </a:r>
            <a:r>
              <a:rPr lang="en-US" altLang="zh-CN" sz="2400" b="0">
                <a:latin typeface="宋体" panose="02010600030101010101" pitchFamily="2" charset="-122"/>
                <a:ea typeface="宋体" panose="02010600030101010101" pitchFamily="2" charset="-122"/>
              </a:rPr>
              <a:t>，</a:t>
            </a:r>
            <a:r>
              <a:rPr lang="zh-CN" altLang="en-US" sz="2400" b="0" dirty="0">
                <a:latin typeface="宋体" panose="02010600030101010101" pitchFamily="2" charset="-122"/>
                <a:ea typeface="宋体" panose="02010600030101010101" pitchFamily="2" charset="-122"/>
              </a:rPr>
              <a:t>使输出电压</a:t>
            </a:r>
            <a:r>
              <a:rPr lang="en-US" altLang="zh-CN" sz="2400" b="0" i="1">
                <a:latin typeface="Times New Roman" panose="02020603050405020304" pitchFamily="18" charset="0"/>
                <a:ea typeface="宋体" panose="02010600030101010101" pitchFamily="2" charset="-122"/>
              </a:rPr>
              <a:t>U</a:t>
            </a:r>
            <a:r>
              <a:rPr lang="en-US" altLang="zh-CN" sz="2400" b="0" baseline="-30000">
                <a:latin typeface="Times New Roman" panose="02020603050405020304" pitchFamily="18" charset="0"/>
                <a:ea typeface="宋体" panose="02010600030101010101" pitchFamily="2" charset="-122"/>
              </a:rPr>
              <a:t>0</a:t>
            </a:r>
            <a:r>
              <a:rPr lang="zh-CN" altLang="en-US" sz="2400" b="0" dirty="0">
                <a:latin typeface="宋体" panose="02010600030101010101" pitchFamily="2" charset="-122"/>
                <a:ea typeface="宋体" panose="02010600030101010101" pitchFamily="2" charset="-122"/>
              </a:rPr>
              <a:t>保持稳定。</a:t>
            </a:r>
            <a:endParaRPr lang="zh-CN" altLang="en-US" sz="2400" b="0">
              <a:latin typeface="Arial" panose="020B0604020202020204" pitchFamily="34" charset="0"/>
              <a:ea typeface="宋体" panose="02010600030101010101" pitchFamily="2" charset="-122"/>
            </a:endParaRP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标题 404481"/>
          <p:cNvSpPr>
            <a:spLocks noGrp="1"/>
          </p:cNvSpPr>
          <p:nvPr>
            <p:ph type="title"/>
          </p:nvPr>
        </p:nvSpPr>
        <p:spPr>
          <a:xfrm>
            <a:off x="1933575" y="260350"/>
            <a:ext cx="7210425" cy="1143000"/>
          </a:xfrm>
          <a:ln/>
        </p:spPr>
        <p:txBody>
          <a:bodyPr anchor="ctr"/>
          <a:lstStyle/>
          <a:p>
            <a:r>
              <a:rPr lang="zh-CN" altLang="en-US" dirty="0"/>
              <a:t>三、集成稳压器</a:t>
            </a:r>
          </a:p>
        </p:txBody>
      </p:sp>
      <p:sp>
        <p:nvSpPr>
          <p:cNvPr id="62466" name="矩形 404505"/>
          <p:cNvSpPr/>
          <p:nvPr/>
        </p:nvSpPr>
        <p:spPr>
          <a:xfrm>
            <a:off x="533400" y="1600200"/>
            <a:ext cx="7086600" cy="2527300"/>
          </a:xfrm>
          <a:prstGeom prst="rect">
            <a:avLst/>
          </a:prstGeom>
          <a:noFill/>
          <a:ln w="9525">
            <a:noFill/>
          </a:ln>
        </p:spPr>
        <p:txBody>
          <a:bodyPr anchor="t">
            <a:spAutoFit/>
          </a:bodyPr>
          <a:lstStyle/>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集成稳压器就是把电压调整管、电压比较放大器、基准电压源做在一块硅晶片上，具有体积小、重量轻、外围电路简单、工作可靠等特点</a:t>
            </a:r>
            <a:r>
              <a:rPr lang="zh-CN" altLang="en-US" sz="1100" b="0" dirty="0">
                <a:latin typeface="Arial" panose="020B0604020202020204" pitchFamily="34" charset="0"/>
                <a:ea typeface="宋体" panose="02010600030101010101" pitchFamily="2" charset="-122"/>
              </a:rPr>
              <a:t> </a:t>
            </a:r>
          </a:p>
          <a:p>
            <a:pPr>
              <a:lnSpc>
                <a:spcPct val="100000"/>
              </a:lnSpc>
              <a:buClr>
                <a:schemeClr val="tx1"/>
              </a:buClr>
              <a:buFont typeface="Wingdings" panose="05000000000000000000" pitchFamily="2" charset="2"/>
              <a:buChar char="Ø"/>
            </a:pPr>
            <a:endParaRPr lang="zh-CN" altLang="en-US" sz="1100" b="0" baseline="-25000" dirty="0">
              <a:latin typeface="Arial" panose="020B0604020202020204" pitchFamily="34" charset="0"/>
              <a:ea typeface="宋体" panose="02010600030101010101" pitchFamily="2" charset="-122"/>
            </a:endParaRPr>
          </a:p>
          <a:p>
            <a:pPr>
              <a:lnSpc>
                <a:spcPct val="100000"/>
              </a:lnSpc>
              <a:buClr>
                <a:schemeClr val="tx1"/>
              </a:buClr>
              <a:buFont typeface="Wingdings" panose="05000000000000000000" pitchFamily="2" charset="2"/>
              <a:buNone/>
            </a:pPr>
            <a:endParaRPr lang="zh-CN" altLang="en-US" sz="1100" b="0" baseline="-25000" dirty="0">
              <a:latin typeface="Arial" panose="020B0604020202020204" pitchFamily="34" charset="0"/>
              <a:ea typeface="宋体" panose="02010600030101010101" pitchFamily="2" charset="-122"/>
            </a:endParaRPr>
          </a:p>
          <a:p>
            <a:pPr>
              <a:lnSpc>
                <a:spcPct val="100000"/>
              </a:lnSpc>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分类：串联型、并联型和开关型</a:t>
            </a:r>
            <a:endParaRPr lang="en-US" altLang="zh-CN" sz="2400" b="0" dirty="0">
              <a:latin typeface="宋体" panose="02010600030101010101" pitchFamily="2" charset="-122"/>
              <a:ea typeface="宋体" panose="02010600030101010101" pitchFamily="2" charset="-122"/>
            </a:endParaRPr>
          </a:p>
          <a:p>
            <a:pPr>
              <a:lnSpc>
                <a:spcPct val="100000"/>
              </a:lnSpc>
              <a:buClr>
                <a:schemeClr val="tx1"/>
              </a:buClr>
              <a:buFont typeface="Wingdings" panose="05000000000000000000" pitchFamily="2" charset="2"/>
              <a:buNone/>
            </a:pPr>
            <a:endParaRPr lang="zh-CN" altLang="en-US" sz="2400" b="0" dirty="0">
              <a:latin typeface="宋体" panose="02010600030101010101" pitchFamily="2" charset="-122"/>
              <a:ea typeface="宋体" panose="02010600030101010101" pitchFamily="2" charset="-122"/>
            </a:endParaRPr>
          </a:p>
          <a:p>
            <a:pPr>
              <a:lnSpc>
                <a:spcPct val="100000"/>
              </a:lnSpc>
              <a:buClr>
                <a:schemeClr val="tx1"/>
              </a:buClr>
              <a:buFont typeface="Wingdings" panose="05000000000000000000" pitchFamily="2" charset="2"/>
              <a:buNone/>
            </a:pPr>
            <a:r>
              <a:rPr lang="zh-CN" altLang="en-US" sz="2400" b="0" dirty="0">
                <a:latin typeface="宋体" panose="02010600030101010101" pitchFamily="2" charset="-122"/>
                <a:ea typeface="宋体" panose="02010600030101010101" pitchFamily="2" charset="-122"/>
              </a:rPr>
              <a:t>        固定式和可调式</a:t>
            </a:r>
            <a:r>
              <a:rPr lang="zh-CN" altLang="en-US" sz="2400" b="0" dirty="0">
                <a:latin typeface="Times New Roman" panose="02020603050405020304" pitchFamily="18" charset="0"/>
                <a:ea typeface="宋体" panose="02010600030101010101" pitchFamily="2" charset="-122"/>
              </a:rPr>
              <a:t> </a:t>
            </a:r>
          </a:p>
        </p:txBody>
      </p:sp>
      <p:sp>
        <p:nvSpPr>
          <p:cNvPr id="62467" name="矩形 404507"/>
          <p:cNvSpPr/>
          <p:nvPr/>
        </p:nvSpPr>
        <p:spPr>
          <a:xfrm>
            <a:off x="1933575" y="2619375"/>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标题 404481"/>
          <p:cNvSpPr>
            <a:spLocks noGrp="1"/>
          </p:cNvSpPr>
          <p:nvPr>
            <p:ph type="title"/>
          </p:nvPr>
        </p:nvSpPr>
        <p:spPr>
          <a:xfrm>
            <a:off x="1933575" y="260350"/>
            <a:ext cx="7210425" cy="1143000"/>
          </a:xfrm>
          <a:ln/>
        </p:spPr>
        <p:txBody>
          <a:bodyPr anchor="ctr"/>
          <a:lstStyle/>
          <a:p>
            <a:r>
              <a:rPr lang="zh-CN" altLang="en-US" dirty="0"/>
              <a:t>三、集成稳压器</a:t>
            </a:r>
          </a:p>
        </p:txBody>
      </p:sp>
      <p:sp>
        <p:nvSpPr>
          <p:cNvPr id="64514" name="直接连接符 404487"/>
          <p:cNvSpPr/>
          <p:nvPr/>
        </p:nvSpPr>
        <p:spPr>
          <a:xfrm>
            <a:off x="4686300" y="8245475"/>
            <a:ext cx="457200" cy="0"/>
          </a:xfrm>
          <a:prstGeom prst="line">
            <a:avLst/>
          </a:prstGeom>
          <a:ln w="9525" cap="flat" cmpd="sng">
            <a:solidFill>
              <a:srgbClr val="000000"/>
            </a:solidFill>
            <a:prstDash val="solid"/>
            <a:round/>
            <a:headEnd type="none" w="med" len="med"/>
            <a:tailEnd type="none" w="med" len="med"/>
          </a:ln>
        </p:spPr>
      </p:sp>
      <p:sp>
        <p:nvSpPr>
          <p:cNvPr id="64515" name="直接连接符 404488"/>
          <p:cNvSpPr/>
          <p:nvPr/>
        </p:nvSpPr>
        <p:spPr>
          <a:xfrm>
            <a:off x="5143500" y="8245475"/>
            <a:ext cx="0" cy="198438"/>
          </a:xfrm>
          <a:prstGeom prst="line">
            <a:avLst/>
          </a:prstGeom>
          <a:ln w="9525" cap="flat" cmpd="sng">
            <a:solidFill>
              <a:srgbClr val="000000"/>
            </a:solidFill>
            <a:prstDash val="solid"/>
            <a:round/>
            <a:headEnd type="none" w="med" len="med"/>
            <a:tailEnd type="none" w="med" len="med"/>
          </a:ln>
        </p:spPr>
      </p:sp>
      <p:sp>
        <p:nvSpPr>
          <p:cNvPr id="64516" name="直接连接符 404489"/>
          <p:cNvSpPr/>
          <p:nvPr/>
        </p:nvSpPr>
        <p:spPr>
          <a:xfrm flipH="1">
            <a:off x="4800600" y="8443913"/>
            <a:ext cx="342900" cy="0"/>
          </a:xfrm>
          <a:prstGeom prst="line">
            <a:avLst/>
          </a:prstGeom>
          <a:ln w="9525" cap="flat" cmpd="sng">
            <a:solidFill>
              <a:srgbClr val="000000"/>
            </a:solidFill>
            <a:prstDash val="solid"/>
            <a:round/>
            <a:headEnd type="none" w="med" len="med"/>
            <a:tailEnd type="triangle" w="med" len="med"/>
          </a:ln>
        </p:spPr>
      </p:sp>
      <p:sp>
        <p:nvSpPr>
          <p:cNvPr id="64517" name="直接连接符 404490"/>
          <p:cNvSpPr/>
          <p:nvPr/>
        </p:nvSpPr>
        <p:spPr>
          <a:xfrm>
            <a:off x="4838700" y="8397875"/>
            <a:ext cx="457200" cy="0"/>
          </a:xfrm>
          <a:prstGeom prst="line">
            <a:avLst/>
          </a:prstGeom>
          <a:ln w="9525" cap="flat" cmpd="sng">
            <a:solidFill>
              <a:srgbClr val="000000"/>
            </a:solidFill>
            <a:prstDash val="solid"/>
            <a:round/>
            <a:headEnd type="none" w="med" len="med"/>
            <a:tailEnd type="none" w="med" len="med"/>
          </a:ln>
        </p:spPr>
      </p:sp>
      <p:sp>
        <p:nvSpPr>
          <p:cNvPr id="64518" name="直接连接符 404491"/>
          <p:cNvSpPr/>
          <p:nvPr/>
        </p:nvSpPr>
        <p:spPr>
          <a:xfrm>
            <a:off x="5295900" y="8397875"/>
            <a:ext cx="0" cy="198438"/>
          </a:xfrm>
          <a:prstGeom prst="line">
            <a:avLst/>
          </a:prstGeom>
          <a:ln w="9525" cap="flat" cmpd="sng">
            <a:solidFill>
              <a:srgbClr val="000000"/>
            </a:solidFill>
            <a:prstDash val="solid"/>
            <a:round/>
            <a:headEnd type="none" w="med" len="med"/>
            <a:tailEnd type="none" w="med" len="med"/>
          </a:ln>
        </p:spPr>
      </p:sp>
      <p:sp>
        <p:nvSpPr>
          <p:cNvPr id="64519" name="直接连接符 404492"/>
          <p:cNvSpPr/>
          <p:nvPr/>
        </p:nvSpPr>
        <p:spPr>
          <a:xfrm flipH="1">
            <a:off x="4953000" y="8596313"/>
            <a:ext cx="342900" cy="0"/>
          </a:xfrm>
          <a:prstGeom prst="line">
            <a:avLst/>
          </a:prstGeom>
          <a:ln w="9525" cap="flat" cmpd="sng">
            <a:solidFill>
              <a:srgbClr val="000000"/>
            </a:solidFill>
            <a:prstDash val="solid"/>
            <a:round/>
            <a:headEnd type="none" w="med" len="med"/>
            <a:tailEnd type="triangle" w="med" len="med"/>
          </a:ln>
        </p:spPr>
      </p:sp>
      <p:sp>
        <p:nvSpPr>
          <p:cNvPr id="64520" name="直接连接符 404493"/>
          <p:cNvSpPr/>
          <p:nvPr/>
        </p:nvSpPr>
        <p:spPr>
          <a:xfrm>
            <a:off x="4991100" y="8550275"/>
            <a:ext cx="457200" cy="0"/>
          </a:xfrm>
          <a:prstGeom prst="line">
            <a:avLst/>
          </a:prstGeom>
          <a:ln w="9525" cap="flat" cmpd="sng">
            <a:solidFill>
              <a:srgbClr val="000000"/>
            </a:solidFill>
            <a:prstDash val="solid"/>
            <a:round/>
            <a:headEnd type="none" w="med" len="med"/>
            <a:tailEnd type="none" w="med" len="med"/>
          </a:ln>
        </p:spPr>
      </p:sp>
      <p:sp>
        <p:nvSpPr>
          <p:cNvPr id="64521" name="直接连接符 404494"/>
          <p:cNvSpPr/>
          <p:nvPr/>
        </p:nvSpPr>
        <p:spPr>
          <a:xfrm>
            <a:off x="5448300" y="8550275"/>
            <a:ext cx="0" cy="198438"/>
          </a:xfrm>
          <a:prstGeom prst="line">
            <a:avLst/>
          </a:prstGeom>
          <a:ln w="9525" cap="flat" cmpd="sng">
            <a:solidFill>
              <a:srgbClr val="000000"/>
            </a:solidFill>
            <a:prstDash val="solid"/>
            <a:round/>
            <a:headEnd type="none" w="med" len="med"/>
            <a:tailEnd type="none" w="med" len="med"/>
          </a:ln>
        </p:spPr>
      </p:sp>
      <p:sp>
        <p:nvSpPr>
          <p:cNvPr id="64522" name="直接连接符 404495"/>
          <p:cNvSpPr/>
          <p:nvPr/>
        </p:nvSpPr>
        <p:spPr>
          <a:xfrm flipH="1">
            <a:off x="5105400" y="8748713"/>
            <a:ext cx="342900" cy="0"/>
          </a:xfrm>
          <a:prstGeom prst="line">
            <a:avLst/>
          </a:prstGeom>
          <a:ln w="9525" cap="flat" cmpd="sng">
            <a:solidFill>
              <a:srgbClr val="000000"/>
            </a:solidFill>
            <a:prstDash val="solid"/>
            <a:round/>
            <a:headEnd type="none" w="med" len="med"/>
            <a:tailEnd type="triangle" w="med" len="med"/>
          </a:ln>
        </p:spPr>
      </p:sp>
      <p:sp>
        <p:nvSpPr>
          <p:cNvPr id="64523" name="直接连接符 404496"/>
          <p:cNvSpPr/>
          <p:nvPr/>
        </p:nvSpPr>
        <p:spPr>
          <a:xfrm>
            <a:off x="5143500" y="8702675"/>
            <a:ext cx="457200" cy="0"/>
          </a:xfrm>
          <a:prstGeom prst="line">
            <a:avLst/>
          </a:prstGeom>
          <a:ln w="9525" cap="flat" cmpd="sng">
            <a:solidFill>
              <a:srgbClr val="000000"/>
            </a:solidFill>
            <a:prstDash val="solid"/>
            <a:round/>
            <a:headEnd type="none" w="med" len="med"/>
            <a:tailEnd type="none" w="med" len="med"/>
          </a:ln>
        </p:spPr>
      </p:sp>
      <p:sp>
        <p:nvSpPr>
          <p:cNvPr id="64524" name="直接连接符 404497"/>
          <p:cNvSpPr/>
          <p:nvPr/>
        </p:nvSpPr>
        <p:spPr>
          <a:xfrm>
            <a:off x="5600700" y="8702675"/>
            <a:ext cx="0" cy="198438"/>
          </a:xfrm>
          <a:prstGeom prst="line">
            <a:avLst/>
          </a:prstGeom>
          <a:ln w="9525" cap="flat" cmpd="sng">
            <a:solidFill>
              <a:srgbClr val="000000"/>
            </a:solidFill>
            <a:prstDash val="solid"/>
            <a:round/>
            <a:headEnd type="none" w="med" len="med"/>
            <a:tailEnd type="none" w="med" len="med"/>
          </a:ln>
        </p:spPr>
      </p:sp>
      <p:sp>
        <p:nvSpPr>
          <p:cNvPr id="64525" name="直接连接符 404498"/>
          <p:cNvSpPr/>
          <p:nvPr/>
        </p:nvSpPr>
        <p:spPr>
          <a:xfrm flipH="1">
            <a:off x="5257800" y="8901113"/>
            <a:ext cx="342900" cy="0"/>
          </a:xfrm>
          <a:prstGeom prst="line">
            <a:avLst/>
          </a:prstGeom>
          <a:ln w="9525" cap="flat" cmpd="sng">
            <a:solidFill>
              <a:srgbClr val="000000"/>
            </a:solidFill>
            <a:prstDash val="solid"/>
            <a:round/>
            <a:headEnd type="none" w="med" len="med"/>
            <a:tailEnd type="triangle" w="med" len="med"/>
          </a:ln>
        </p:spPr>
      </p:sp>
      <p:sp>
        <p:nvSpPr>
          <p:cNvPr id="64526" name="直接连接符 404499"/>
          <p:cNvSpPr/>
          <p:nvPr/>
        </p:nvSpPr>
        <p:spPr>
          <a:xfrm>
            <a:off x="5295900" y="8855075"/>
            <a:ext cx="457200" cy="0"/>
          </a:xfrm>
          <a:prstGeom prst="line">
            <a:avLst/>
          </a:prstGeom>
          <a:ln w="9525" cap="flat" cmpd="sng">
            <a:solidFill>
              <a:srgbClr val="000000"/>
            </a:solidFill>
            <a:prstDash val="solid"/>
            <a:round/>
            <a:headEnd type="none" w="med" len="med"/>
            <a:tailEnd type="none" w="med" len="med"/>
          </a:ln>
        </p:spPr>
      </p:sp>
      <p:sp>
        <p:nvSpPr>
          <p:cNvPr id="64527" name="直接连接符 404500"/>
          <p:cNvSpPr/>
          <p:nvPr/>
        </p:nvSpPr>
        <p:spPr>
          <a:xfrm>
            <a:off x="5753100" y="8855075"/>
            <a:ext cx="0" cy="198438"/>
          </a:xfrm>
          <a:prstGeom prst="line">
            <a:avLst/>
          </a:prstGeom>
          <a:ln w="9525" cap="flat" cmpd="sng">
            <a:solidFill>
              <a:srgbClr val="000000"/>
            </a:solidFill>
            <a:prstDash val="solid"/>
            <a:round/>
            <a:headEnd type="none" w="med" len="med"/>
            <a:tailEnd type="none" w="med" len="med"/>
          </a:ln>
        </p:spPr>
      </p:sp>
      <p:sp>
        <p:nvSpPr>
          <p:cNvPr id="64528" name="直接连接符 404501"/>
          <p:cNvSpPr/>
          <p:nvPr/>
        </p:nvSpPr>
        <p:spPr>
          <a:xfrm flipH="1">
            <a:off x="5410200" y="9053513"/>
            <a:ext cx="342900" cy="0"/>
          </a:xfrm>
          <a:prstGeom prst="line">
            <a:avLst/>
          </a:prstGeom>
          <a:ln w="9525" cap="flat" cmpd="sng">
            <a:solidFill>
              <a:srgbClr val="000000"/>
            </a:solidFill>
            <a:prstDash val="solid"/>
            <a:round/>
            <a:headEnd type="none" w="med" len="med"/>
            <a:tailEnd type="triangle" w="med" len="med"/>
          </a:ln>
        </p:spPr>
      </p:sp>
      <p:sp>
        <p:nvSpPr>
          <p:cNvPr id="64529" name="矩形 404507"/>
          <p:cNvSpPr/>
          <p:nvPr/>
        </p:nvSpPr>
        <p:spPr>
          <a:xfrm>
            <a:off x="1933575" y="2619375"/>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64530" name="文本框 1"/>
          <p:cNvSpPr txBox="1"/>
          <p:nvPr/>
        </p:nvSpPr>
        <p:spPr>
          <a:xfrm>
            <a:off x="596900" y="1790700"/>
            <a:ext cx="7026275" cy="1936750"/>
          </a:xfrm>
          <a:prstGeom prst="rect">
            <a:avLst/>
          </a:prstGeom>
          <a:noFill/>
          <a:ln w="9525">
            <a:noFill/>
          </a:ln>
        </p:spPr>
        <p:txBody>
          <a:bodyPr wrap="square" anchor="t">
            <a:spAutoFit/>
          </a:bodyPr>
          <a:lstStyle/>
          <a:p>
            <a:pPr algn="just"/>
            <a:r>
              <a:rPr lang="zh-CN" altLang="en-US">
                <a:latin typeface="Arial" panose="020B0604020202020204" pitchFamily="34" charset="0"/>
                <a:ea typeface="楷体_GB2312" pitchFamily="49" charset="-122"/>
              </a:rPr>
              <a:t>1．三端固定式集成稳压器</a:t>
            </a:r>
          </a:p>
          <a:p>
            <a:pPr algn="just"/>
            <a:r>
              <a:rPr lang="zh-CN" altLang="en-US">
                <a:latin typeface="Arial" panose="020B0604020202020204" pitchFamily="34" charset="0"/>
                <a:ea typeface="楷体_GB2312" pitchFamily="49" charset="-122"/>
              </a:rPr>
              <a:t>     三端固定式集成稳压器主要有7800和7900两个系列，7800系列输出正电压，7900系列输出负电压型号中78/79前面一般会有字母表示其标准，如常见的CW表示国产稳压器，LM表示为美国国家半导体公司生产，型号后的数字表示电压。</a:t>
            </a:r>
          </a:p>
        </p:txBody>
      </p:sp>
      <p:pic>
        <p:nvPicPr>
          <p:cNvPr id="64531" name="图片 99"/>
          <p:cNvPicPr/>
          <p:nvPr/>
        </p:nvPicPr>
        <p:blipFill>
          <a:blip r:embed="rId3"/>
          <a:stretch>
            <a:fillRect/>
          </a:stretch>
        </p:blipFill>
        <p:spPr>
          <a:xfrm>
            <a:off x="1714500" y="4110038"/>
            <a:ext cx="4914900" cy="1352550"/>
          </a:xfrm>
          <a:prstGeom prst="rect">
            <a:avLst/>
          </a:prstGeom>
          <a:noFill/>
          <a:ln w="9525">
            <a:noFill/>
          </a:ln>
        </p:spPr>
      </p:pic>
      <p:sp>
        <p:nvSpPr>
          <p:cNvPr id="64532" name="文本框 100"/>
          <p:cNvSpPr txBox="1"/>
          <p:nvPr/>
        </p:nvSpPr>
        <p:spPr>
          <a:xfrm>
            <a:off x="1714500" y="5462588"/>
            <a:ext cx="5080000" cy="312737"/>
          </a:xfrm>
          <a:prstGeom prst="rect">
            <a:avLst/>
          </a:prstGeom>
          <a:noFill/>
          <a:ln w="9525">
            <a:noFill/>
          </a:ln>
        </p:spPr>
        <p:txBody>
          <a:bodyPr anchor="t">
            <a:spAutoFit/>
          </a:bodyPr>
          <a:lstStyle/>
          <a:p>
            <a:pPr algn="ctr"/>
            <a:r>
              <a:rPr lang="zh-CN" altLang="en-US" sz="1200" b="0">
                <a:latin typeface="宋体" panose="02010600030101010101" pitchFamily="2" charset="-122"/>
                <a:ea typeface="宋体" panose="02010600030101010101" pitchFamily="2" charset="-122"/>
              </a:rPr>
              <a:t>三端固定式集成稳压器接线图</a:t>
            </a: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标题 404481"/>
          <p:cNvSpPr>
            <a:spLocks noGrp="1"/>
          </p:cNvSpPr>
          <p:nvPr>
            <p:ph type="title"/>
          </p:nvPr>
        </p:nvSpPr>
        <p:spPr>
          <a:xfrm>
            <a:off x="1933575" y="260350"/>
            <a:ext cx="7210425" cy="1143000"/>
          </a:xfrm>
          <a:ln/>
        </p:spPr>
        <p:txBody>
          <a:bodyPr anchor="ctr"/>
          <a:lstStyle/>
          <a:p>
            <a:r>
              <a:rPr lang="zh-CN" altLang="en-US" dirty="0"/>
              <a:t>三、集成稳压器</a:t>
            </a:r>
          </a:p>
        </p:txBody>
      </p:sp>
      <p:sp>
        <p:nvSpPr>
          <p:cNvPr id="66562" name="矩形 404507"/>
          <p:cNvSpPr/>
          <p:nvPr/>
        </p:nvSpPr>
        <p:spPr>
          <a:xfrm>
            <a:off x="1933575" y="2619375"/>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66563" name="文本框 1"/>
          <p:cNvSpPr txBox="1"/>
          <p:nvPr/>
        </p:nvSpPr>
        <p:spPr>
          <a:xfrm>
            <a:off x="596900" y="1790700"/>
            <a:ext cx="7026275" cy="1936750"/>
          </a:xfrm>
          <a:prstGeom prst="rect">
            <a:avLst/>
          </a:prstGeom>
          <a:noFill/>
          <a:ln w="9525">
            <a:noFill/>
          </a:ln>
        </p:spPr>
        <p:txBody>
          <a:bodyPr wrap="square" anchor="t">
            <a:spAutoFit/>
          </a:bodyPr>
          <a:lstStyle/>
          <a:p>
            <a:pPr algn="just"/>
            <a:r>
              <a:rPr lang="zh-CN" altLang="en-US">
                <a:latin typeface="Arial" panose="020B0604020202020204" pitchFamily="34" charset="0"/>
                <a:ea typeface="楷体_GB2312" pitchFamily="49" charset="-122"/>
              </a:rPr>
              <a:t>2．三端可调式集成稳压器</a:t>
            </a:r>
          </a:p>
          <a:p>
            <a:pPr algn="just"/>
            <a:r>
              <a:rPr lang="zh-CN" altLang="en-US">
                <a:latin typeface="Arial" panose="020B0604020202020204" pitchFamily="34" charset="0"/>
                <a:ea typeface="楷体_GB2312" pitchFamily="49" charset="-122"/>
              </a:rPr>
              <a:t>三端可调式集成稳压器不仅输出可调，其稳定性能也优于固定式。常见的国产型号有CW317、CW337等，进口型号有LM317、LM337等。型号后两为“17”表示正电压输出，“37”表示负电压输出。</a:t>
            </a:r>
          </a:p>
        </p:txBody>
      </p:sp>
      <p:pic>
        <p:nvPicPr>
          <p:cNvPr id="66564" name="图片 2"/>
          <p:cNvPicPr/>
          <p:nvPr/>
        </p:nvPicPr>
        <p:blipFill>
          <a:blip r:embed="rId3"/>
          <a:stretch>
            <a:fillRect/>
          </a:stretch>
        </p:blipFill>
        <p:spPr>
          <a:xfrm>
            <a:off x="1933575" y="3933825"/>
            <a:ext cx="5495925" cy="1504950"/>
          </a:xfrm>
          <a:prstGeom prst="rect">
            <a:avLst/>
          </a:prstGeom>
          <a:noFill/>
          <a:ln w="9525">
            <a:noFill/>
          </a:ln>
        </p:spPr>
      </p:pic>
      <p:sp>
        <p:nvSpPr>
          <p:cNvPr id="66565" name="文本框 101"/>
          <p:cNvSpPr txBox="1"/>
          <p:nvPr/>
        </p:nvSpPr>
        <p:spPr>
          <a:xfrm>
            <a:off x="1933575" y="5438775"/>
            <a:ext cx="5080000" cy="533400"/>
          </a:xfrm>
          <a:prstGeom prst="rect">
            <a:avLst/>
          </a:prstGeom>
          <a:noFill/>
          <a:ln w="9525">
            <a:noFill/>
          </a:ln>
        </p:spPr>
        <p:txBody>
          <a:bodyPr anchor="t">
            <a:spAutoFit/>
          </a:bodyPr>
          <a:lstStyle/>
          <a:p>
            <a:pPr indent="457200" algn="ctr"/>
            <a:r>
              <a:rPr lang="en-US" altLang="zh-CN" sz="1200" b="0">
                <a:latin typeface="宋体" panose="02010600030101010101" pitchFamily="2" charset="-122"/>
                <a:ea typeface="宋体" panose="02010600030101010101" pitchFamily="2" charset="-122"/>
              </a:rPr>
              <a:t> </a:t>
            </a:r>
          </a:p>
          <a:p>
            <a:pPr indent="457200" algn="ctr"/>
            <a:r>
              <a:rPr lang="zh-CN" altLang="en-US" sz="1200" b="0">
                <a:latin typeface="宋体" panose="02010600030101010101" pitchFamily="2" charset="-122"/>
                <a:ea typeface="宋体" panose="02010600030101010101" pitchFamily="2" charset="-122"/>
              </a:rPr>
              <a:t>三端可调式集成稳压器电路接线图</a:t>
            </a: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标题 396289"/>
          <p:cNvSpPr>
            <a:spLocks noGrp="1"/>
          </p:cNvSpPr>
          <p:nvPr>
            <p:ph type="title"/>
          </p:nvPr>
        </p:nvSpPr>
        <p:spPr>
          <a:ln/>
        </p:spPr>
        <p:txBody>
          <a:bodyPr anchor="ctr"/>
          <a:lstStyle/>
          <a:p>
            <a:r>
              <a:rPr lang="zh-CN" altLang="en-US" dirty="0"/>
              <a:t>稳压电源的电路组成</a:t>
            </a:r>
          </a:p>
        </p:txBody>
      </p:sp>
      <p:sp>
        <p:nvSpPr>
          <p:cNvPr id="11266" name="矩形 396292"/>
          <p:cNvSpPr/>
          <p:nvPr/>
        </p:nvSpPr>
        <p:spPr>
          <a:xfrm>
            <a:off x="609600" y="1524000"/>
            <a:ext cx="2508250" cy="604838"/>
          </a:xfrm>
          <a:prstGeom prst="rect">
            <a:avLst/>
          </a:prstGeom>
          <a:noFill/>
          <a:ln w="9525">
            <a:noFill/>
          </a:ln>
        </p:spPr>
        <p:txBody>
          <a:bodyPr wrap="none" anchor="t">
            <a:spAutoFit/>
          </a:bodyPr>
          <a:lstStyle/>
          <a:p>
            <a:pPr algn="ctr"/>
            <a:r>
              <a:rPr lang="en-US" altLang="zh-CN" sz="2800">
                <a:solidFill>
                  <a:srgbClr val="000099"/>
                </a:solidFill>
                <a:latin typeface="楷体_GB2312" pitchFamily="49" charset="-122"/>
              </a:rPr>
              <a:t> 2.</a:t>
            </a:r>
            <a:r>
              <a:rPr lang="zh-CN" altLang="en-US" sz="2800" dirty="0">
                <a:solidFill>
                  <a:srgbClr val="000099"/>
                </a:solidFill>
                <a:latin typeface="楷体_GB2312" pitchFamily="49" charset="-122"/>
                <a:ea typeface="楷体_GB2312" pitchFamily="49" charset="-122"/>
              </a:rPr>
              <a:t>各部分作用</a:t>
            </a:r>
          </a:p>
        </p:txBody>
      </p:sp>
      <p:sp>
        <p:nvSpPr>
          <p:cNvPr id="11267" name="文本框 396294"/>
          <p:cNvSpPr txBox="1"/>
          <p:nvPr/>
        </p:nvSpPr>
        <p:spPr>
          <a:xfrm>
            <a:off x="228600" y="2286000"/>
            <a:ext cx="8675688" cy="2720975"/>
          </a:xfrm>
          <a:prstGeom prst="rect">
            <a:avLst/>
          </a:prstGeom>
          <a:noFill/>
          <a:ln w="9525">
            <a:noFill/>
          </a:ln>
        </p:spPr>
        <p:txBody>
          <a:bodyPr anchor="t">
            <a:spAutoFit/>
          </a:bodyPr>
          <a:lstStyle/>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变压器的作用是将电网输入的交流电变换为适合直流稳压电源需要的交流电</a:t>
            </a:r>
            <a:r>
              <a:rPr lang="zh-CN" altLang="en-US" sz="2400" b="0" dirty="0">
                <a:latin typeface="Arial" panose="020B0604020202020204" pitchFamily="34" charset="0"/>
                <a:ea typeface="宋体" panose="02010600030101010101" pitchFamily="2" charset="-122"/>
              </a:rPr>
              <a:t> ；</a:t>
            </a:r>
          </a:p>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整流电路是将交流电变成脉动直流电</a:t>
            </a:r>
            <a:r>
              <a:rPr lang="zh-CN" altLang="en-US" sz="2400" b="0" dirty="0">
                <a:latin typeface="Arial" panose="020B0604020202020204" pitchFamily="34" charset="0"/>
                <a:ea typeface="宋体" panose="02010600030101010101" pitchFamily="2" charset="-122"/>
              </a:rPr>
              <a:t>；</a:t>
            </a:r>
          </a:p>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滤波电路是使脉动直流电变得平滑；</a:t>
            </a:r>
            <a:r>
              <a:rPr lang="zh-CN" altLang="en-US" sz="2400" b="0" dirty="0">
                <a:latin typeface="Arial" panose="020B0604020202020204" pitchFamily="34" charset="0"/>
                <a:ea typeface="宋体" panose="02010600030101010101" pitchFamily="2" charset="-122"/>
              </a:rPr>
              <a:t> </a:t>
            </a:r>
          </a:p>
          <a:p>
            <a:pPr lvl="1" indent="0" algn="l">
              <a:buClr>
                <a:schemeClr val="tx1"/>
              </a:buClr>
              <a:buFont typeface="Wingdings" panose="05000000000000000000" pitchFamily="2" charset="2"/>
              <a:buChar char="Ø"/>
            </a:pPr>
            <a:r>
              <a:rPr lang="zh-CN" altLang="en-US" sz="2400" b="0" dirty="0">
                <a:latin typeface="宋体" panose="02010600030101010101" pitchFamily="2" charset="-122"/>
                <a:ea typeface="宋体" panose="02010600030101010101" pitchFamily="2" charset="-122"/>
              </a:rPr>
              <a:t>稳压电路使输出的直流电在交流电源电压或负载变化时，能够保持基本稳定。</a:t>
            </a:r>
            <a:endParaRPr lang="zh-CN" altLang="en-US" sz="1400" b="0" dirty="0">
              <a:latin typeface="宋体" panose="02010600030101010101" pitchFamily="2" charset="-122"/>
              <a:ea typeface="宋体" panose="02010600030101010101" pitchFamily="2" charset="-122"/>
            </a:endParaRPr>
          </a:p>
        </p:txBody>
      </p:sp>
    </p:spTree>
  </p:cSld>
  <p:clrMapOvr>
    <a:masterClrMapping/>
  </p:clrMapOvr>
  <p:transition>
    <p:fad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文本占位符 422914"/>
          <p:cNvSpPr>
            <a:spLocks noGrp="1"/>
          </p:cNvSpPr>
          <p:nvPr>
            <p:ph idx="1"/>
          </p:nvPr>
        </p:nvSpPr>
        <p:spPr>
          <a:xfrm>
            <a:off x="395288" y="1557338"/>
            <a:ext cx="7488237" cy="4525962"/>
          </a:xfrm>
          <a:ln/>
        </p:spPr>
        <p:txBody>
          <a:bodyPr anchor="t"/>
          <a:lstStyle/>
          <a:p>
            <a:pPr>
              <a:lnSpc>
                <a:spcPct val="80000"/>
              </a:lnSpc>
              <a:buNone/>
            </a:pPr>
            <a:r>
              <a:rPr lang="en-US" altLang="zh-CN"/>
              <a:t>【</a:t>
            </a:r>
            <a:r>
              <a:rPr lang="zh-CN" altLang="en-US" dirty="0"/>
              <a:t>课堂小结</a:t>
            </a:r>
            <a:r>
              <a:rPr lang="en-US" altLang="zh-CN"/>
              <a:t>】</a:t>
            </a:r>
          </a:p>
          <a:p>
            <a:pPr>
              <a:lnSpc>
                <a:spcPct val="80000"/>
              </a:lnSpc>
              <a:buNone/>
            </a:pPr>
            <a:r>
              <a:rPr lang="zh-CN" altLang="en-US" b="0"/>
              <a:t>  </a:t>
            </a:r>
            <a:r>
              <a:rPr lang="zh-CN" altLang="en-US" b="0" dirty="0">
                <a:latin typeface="宋体" panose="02010600030101010101" pitchFamily="2" charset="-122"/>
              </a:rPr>
              <a:t>一、并联型稳压电路</a:t>
            </a:r>
          </a:p>
          <a:p>
            <a:pPr>
              <a:lnSpc>
                <a:spcPct val="80000"/>
              </a:lnSpc>
              <a:buNone/>
            </a:pPr>
            <a:r>
              <a:rPr lang="en-US" altLang="zh-CN" b="0">
                <a:latin typeface="宋体" panose="02010600030101010101" pitchFamily="2" charset="-122"/>
              </a:rPr>
              <a:t>  1</a:t>
            </a:r>
            <a:r>
              <a:rPr lang="zh-CN" altLang="en-US" b="0" dirty="0">
                <a:latin typeface="宋体" panose="02010600030101010101" pitchFamily="2" charset="-122"/>
              </a:rPr>
              <a:t>．硅稳压管</a:t>
            </a:r>
          </a:p>
          <a:p>
            <a:pPr>
              <a:lnSpc>
                <a:spcPct val="80000"/>
              </a:lnSpc>
              <a:buNone/>
            </a:pPr>
            <a:r>
              <a:rPr lang="en-US" altLang="zh-CN" b="0">
                <a:latin typeface="宋体" panose="02010600030101010101" pitchFamily="2" charset="-122"/>
              </a:rPr>
              <a:t>  2</a:t>
            </a:r>
            <a:r>
              <a:rPr lang="zh-CN" altLang="en-US" b="0" dirty="0">
                <a:latin typeface="宋体" panose="02010600030101010101" pitchFamily="2" charset="-122"/>
              </a:rPr>
              <a:t>．并联型稳压电路</a:t>
            </a:r>
          </a:p>
          <a:p>
            <a:pPr>
              <a:lnSpc>
                <a:spcPct val="80000"/>
              </a:lnSpc>
              <a:buNone/>
            </a:pPr>
            <a:r>
              <a:rPr lang="zh-CN" altLang="en-US" b="0" dirty="0">
                <a:latin typeface="宋体" panose="02010600030101010101" pitchFamily="2" charset="-122"/>
              </a:rPr>
              <a:t>  二、串联型稳压电路</a:t>
            </a:r>
          </a:p>
          <a:p>
            <a:pPr>
              <a:lnSpc>
                <a:spcPct val="80000"/>
              </a:lnSpc>
              <a:buNone/>
            </a:pPr>
            <a:r>
              <a:rPr lang="en-US" altLang="zh-CN" b="0">
                <a:latin typeface="宋体" panose="02010600030101010101" pitchFamily="2" charset="-122"/>
              </a:rPr>
              <a:t>  1</a:t>
            </a:r>
            <a:r>
              <a:rPr lang="zh-CN" altLang="en-US" b="0" dirty="0">
                <a:latin typeface="宋体" panose="02010600030101010101" pitchFamily="2" charset="-122"/>
              </a:rPr>
              <a:t>．电路组成</a:t>
            </a:r>
          </a:p>
          <a:p>
            <a:pPr>
              <a:lnSpc>
                <a:spcPct val="80000"/>
              </a:lnSpc>
              <a:buNone/>
            </a:pPr>
            <a:r>
              <a:rPr lang="en-US" altLang="zh-CN" b="0">
                <a:latin typeface="宋体" panose="02010600030101010101" pitchFamily="2" charset="-122"/>
              </a:rPr>
              <a:t>  2</a:t>
            </a:r>
            <a:r>
              <a:rPr lang="zh-CN" altLang="en-US" b="0" dirty="0">
                <a:latin typeface="宋体" panose="02010600030101010101" pitchFamily="2" charset="-122"/>
              </a:rPr>
              <a:t>．工作原理</a:t>
            </a:r>
          </a:p>
          <a:p>
            <a:pPr eaLnBrk="0" hangingPunct="0">
              <a:spcBef>
                <a:spcPct val="0"/>
              </a:spcBef>
              <a:buClr>
                <a:schemeClr val="bg1"/>
              </a:buClr>
              <a:buNone/>
            </a:pPr>
            <a:r>
              <a:rPr lang="zh-CN" altLang="en-US" b="0" dirty="0">
                <a:latin typeface="宋体" panose="02010600030101010101" pitchFamily="2" charset="-122"/>
              </a:rPr>
              <a:t>  三、集成稳压器</a:t>
            </a:r>
          </a:p>
          <a:p>
            <a:pPr>
              <a:lnSpc>
                <a:spcPct val="80000"/>
              </a:lnSpc>
              <a:buNone/>
            </a:pPr>
            <a:r>
              <a:rPr lang="zh-CN" altLang="en-US" b="0" dirty="0">
                <a:latin typeface="宋体" panose="02010600030101010101" pitchFamily="2" charset="-122"/>
              </a:rPr>
              <a:t>      </a:t>
            </a:r>
          </a:p>
        </p:txBody>
      </p:sp>
      <p:sp>
        <p:nvSpPr>
          <p:cNvPr id="68610" name="矩形 422917"/>
          <p:cNvSpPr/>
          <p:nvPr/>
        </p:nvSpPr>
        <p:spPr>
          <a:xfrm>
            <a:off x="1331913" y="476250"/>
            <a:ext cx="5945187"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任务3   认识稳压电路</a:t>
            </a:r>
          </a:p>
        </p:txBody>
      </p:sp>
      <p:sp>
        <p:nvSpPr>
          <p:cNvPr id="68611" name="矩形 422919"/>
          <p:cNvSpPr/>
          <p:nvPr/>
        </p:nvSpPr>
        <p:spPr>
          <a:xfrm>
            <a:off x="0" y="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68612" name="矩形 422921"/>
          <p:cNvSpPr/>
          <p:nvPr/>
        </p:nvSpPr>
        <p:spPr>
          <a:xfrm>
            <a:off x="0" y="3219450"/>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文本占位符 397314"/>
          <p:cNvSpPr>
            <a:spLocks noGrp="1"/>
          </p:cNvSpPr>
          <p:nvPr>
            <p:ph idx="1"/>
          </p:nvPr>
        </p:nvSpPr>
        <p:spPr>
          <a:xfrm>
            <a:off x="395288" y="1628775"/>
            <a:ext cx="7561262" cy="2447925"/>
          </a:xfrm>
          <a:ln/>
        </p:spPr>
        <p:txBody>
          <a:bodyPr anchor="t"/>
          <a:lstStyle/>
          <a:p>
            <a:pPr>
              <a:lnSpc>
                <a:spcPct val="90000"/>
              </a:lnSpc>
              <a:buNone/>
            </a:pPr>
            <a:r>
              <a:rPr lang="en-US" altLang="zh-CN" sz="2800"/>
              <a:t>【</a:t>
            </a:r>
            <a:r>
              <a:rPr lang="zh-CN" altLang="en-US" sz="2800" dirty="0"/>
              <a:t>课后作业</a:t>
            </a:r>
            <a:r>
              <a:rPr lang="en-US" altLang="zh-CN" sz="2800"/>
              <a:t>】</a:t>
            </a:r>
          </a:p>
          <a:p>
            <a:pPr>
              <a:lnSpc>
                <a:spcPct val="90000"/>
              </a:lnSpc>
              <a:buNone/>
            </a:pPr>
            <a:endParaRPr lang="en-US" altLang="zh-CN" sz="2800"/>
          </a:p>
          <a:p>
            <a:pPr>
              <a:lnSpc>
                <a:spcPct val="90000"/>
              </a:lnSpc>
              <a:buNone/>
            </a:pPr>
            <a:r>
              <a:rPr lang="zh-CN" sz="2800"/>
              <a:t>  1．教材中“巩固与提高”第6、7、8题；</a:t>
            </a:r>
          </a:p>
          <a:p>
            <a:pPr>
              <a:lnSpc>
                <a:spcPct val="90000"/>
              </a:lnSpc>
              <a:buNone/>
            </a:pPr>
            <a:endParaRPr lang="zh-CN" altLang="en-US" sz="2800" b="0" dirty="0">
              <a:latin typeface="宋体" panose="02010600030101010101" pitchFamily="2" charset="-122"/>
            </a:endParaRPr>
          </a:p>
        </p:txBody>
      </p:sp>
      <p:sp>
        <p:nvSpPr>
          <p:cNvPr id="69634" name="矩形 397315"/>
          <p:cNvSpPr/>
          <p:nvPr/>
        </p:nvSpPr>
        <p:spPr>
          <a:xfrm>
            <a:off x="1331913" y="476250"/>
            <a:ext cx="5497512" cy="755650"/>
          </a:xfrm>
          <a:prstGeom prst="rect">
            <a:avLst/>
          </a:prstGeom>
          <a:noFill/>
          <a:ln w="9525">
            <a:noFill/>
          </a:ln>
        </p:spPr>
        <p:txBody>
          <a:bodyPr wrap="square" anchor="t">
            <a:spAutoFit/>
          </a:bodyPr>
          <a:lstStyle/>
          <a:p>
            <a:r>
              <a:rPr lang="zh-CN" altLang="en-US" sz="3600" dirty="0">
                <a:solidFill>
                  <a:srgbClr val="CC3300"/>
                </a:solidFill>
                <a:latin typeface="Arial" panose="020B0604020202020204" pitchFamily="34" charset="0"/>
                <a:ea typeface="黑体" panose="02010609060101010101" pitchFamily="2" charset="-122"/>
              </a:rPr>
              <a:t>任务3   认识稳压电路</a:t>
            </a:r>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文本占位符 31751"/>
          <p:cNvSpPr>
            <a:spLocks noGrp="1"/>
          </p:cNvSpPr>
          <p:nvPr/>
        </p:nvSpPr>
        <p:spPr>
          <a:xfrm>
            <a:off x="38100" y="31750"/>
            <a:ext cx="8229600" cy="1257300"/>
          </a:xfrm>
          <a:prstGeom prst="rect">
            <a:avLst/>
          </a:prstGeom>
          <a:noFill/>
          <a:ln w="9525">
            <a:noFill/>
          </a:ln>
        </p:spPr>
        <p:txBody>
          <a:bodyPr anchor="t"/>
          <a:lstStyle/>
          <a:p>
            <a:pPr marL="342900" indent="-342900" algn="ctr">
              <a:lnSpc>
                <a:spcPct val="100000"/>
              </a:lnSpc>
              <a:spcBef>
                <a:spcPct val="20000"/>
              </a:spcBef>
            </a:pPr>
            <a:r>
              <a:rPr lang="zh-CN" altLang="en-US" sz="4400" dirty="0">
                <a:solidFill>
                  <a:srgbClr val="CC3300"/>
                </a:solidFill>
                <a:latin typeface="Arial" panose="020B0604020202020204" pitchFamily="34" charset="0"/>
                <a:ea typeface="黑体" panose="02010609060101010101" pitchFamily="2" charset="-122"/>
              </a:rPr>
              <a:t>模块十   直流稳压电源</a:t>
            </a:r>
          </a:p>
          <a:p>
            <a:pPr marL="342900" indent="-342900">
              <a:lnSpc>
                <a:spcPct val="100000"/>
              </a:lnSpc>
              <a:spcBef>
                <a:spcPct val="20000"/>
              </a:spcBef>
            </a:pPr>
            <a:r>
              <a:rPr lang="zh-CN" altLang="en-US" sz="2800" dirty="0">
                <a:solidFill>
                  <a:srgbClr val="CC3300"/>
                </a:solidFill>
                <a:latin typeface="华文隶书" panose="02010800040101010101" pitchFamily="2" charset="-122"/>
                <a:ea typeface="华文隶书" panose="02010800040101010101" pitchFamily="2" charset="-122"/>
              </a:rPr>
              <a:t>   </a:t>
            </a:r>
          </a:p>
        </p:txBody>
      </p:sp>
      <p:graphicFrame>
        <p:nvGraphicFramePr>
          <p:cNvPr id="3" name="图示 2"/>
          <p:cNvGraphicFramePr/>
          <p:nvPr/>
        </p:nvGraphicFramePr>
        <p:xfrm>
          <a:off x="1524000" y="1631315"/>
          <a:ext cx="5928995"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矩形 1">
            <a:hlinkClick r:id="rId7" action="ppaction://hlinksldjump" tooltip="点击进入任务1"/>
          </p:cNvPr>
          <p:cNvSpPr/>
          <p:nvPr/>
        </p:nvSpPr>
        <p:spPr>
          <a:xfrm>
            <a:off x="1691640" y="1556385"/>
            <a:ext cx="4464685" cy="1080135"/>
          </a:xfrm>
          <a:prstGeom prst="rect">
            <a:avLst/>
          </a:prstGeom>
          <a:solidFill>
            <a:srgbClr val="FFC000">
              <a:alpha val="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矩形 3">
            <a:hlinkClick r:id="rId8" action="ppaction://hlinksldjump" tooltip="点击进入任务2"/>
          </p:cNvPr>
          <p:cNvSpPr/>
          <p:nvPr/>
        </p:nvSpPr>
        <p:spPr>
          <a:xfrm>
            <a:off x="1691640" y="2995295"/>
            <a:ext cx="4464685" cy="1080135"/>
          </a:xfrm>
          <a:prstGeom prst="rect">
            <a:avLst/>
          </a:prstGeom>
          <a:solidFill>
            <a:srgbClr val="FFC000">
              <a:alpha val="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a:hlinkClick r:id="rId9" action="ppaction://hlinksldjump" tooltip="点击进入任务3"/>
          </p:cNvPr>
          <p:cNvSpPr/>
          <p:nvPr/>
        </p:nvSpPr>
        <p:spPr>
          <a:xfrm>
            <a:off x="1691640" y="4415790"/>
            <a:ext cx="4464685" cy="1080135"/>
          </a:xfrm>
          <a:prstGeom prst="rect">
            <a:avLst/>
          </a:prstGeom>
          <a:solidFill>
            <a:srgbClr val="FFC000">
              <a:alpha val="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p:cNvSpPr>
          <p:nvPr>
            <p:ph type="body"/>
          </p:nvPr>
        </p:nvSpPr>
        <p:spPr>
          <a:xfrm>
            <a:off x="288925" y="1644650"/>
            <a:ext cx="8229600" cy="4525963"/>
          </a:xfrm>
          <a:ln/>
        </p:spPr>
        <p:txBody>
          <a:bodyPr anchor="t"/>
          <a:lstStyle/>
          <a:p>
            <a:pPr algn="ctr">
              <a:buNone/>
            </a:pPr>
            <a:r>
              <a:rPr lang="zh-CN" altLang="en-US" sz="4400" dirty="0">
                <a:solidFill>
                  <a:srgbClr val="CC3300"/>
                </a:solidFill>
                <a:ea typeface="黑体" panose="02010609060101010101" pitchFamily="2" charset="-122"/>
                <a:sym typeface="楷体_GB2312" pitchFamily="49" charset="-122"/>
              </a:rPr>
              <a:t>模块十   直流稳压电源</a:t>
            </a:r>
            <a:endParaRPr lang="zh-CN" altLang="en-US" sz="4400" b="0" dirty="0">
              <a:solidFill>
                <a:srgbClr val="CC3300"/>
              </a:solidFill>
              <a:ea typeface="黑体" panose="02010609060101010101" pitchFamily="2" charset="-122"/>
            </a:endParaRPr>
          </a:p>
          <a:p>
            <a:pPr algn="ctr">
              <a:buNone/>
            </a:pPr>
            <a:endParaRPr lang="zh-CN" altLang="en-US" sz="4800" b="0" dirty="0">
              <a:solidFill>
                <a:srgbClr val="CC3300"/>
              </a:solidFill>
            </a:endParaRPr>
          </a:p>
          <a:p>
            <a:pPr algn="ctr">
              <a:buNone/>
            </a:pPr>
            <a:r>
              <a:rPr lang="zh-CN" altLang="en-US" b="0" dirty="0">
                <a:solidFill>
                  <a:srgbClr val="CC3300"/>
                </a:solidFill>
                <a:ea typeface="黑体" panose="02010609060101010101" pitchFamily="2" charset="-122"/>
              </a:rPr>
              <a:t>任务</a:t>
            </a:r>
            <a:r>
              <a:rPr lang="en-US" altLang="zh-CN" b="0" dirty="0">
                <a:solidFill>
                  <a:srgbClr val="CC3300"/>
                </a:solidFill>
                <a:ea typeface="黑体" panose="02010609060101010101" pitchFamily="2" charset="-122"/>
              </a:rPr>
              <a:t>1</a:t>
            </a:r>
            <a:r>
              <a:rPr lang="zh-CN" altLang="en-US" b="0" dirty="0">
                <a:solidFill>
                  <a:srgbClr val="CC3300"/>
                </a:solidFill>
                <a:ea typeface="黑体" panose="02010609060101010101" pitchFamily="2" charset="-122"/>
              </a:rPr>
              <a:t>   认识整流电路</a:t>
            </a:r>
          </a:p>
          <a:p>
            <a:pPr algn="ctr">
              <a:buNone/>
            </a:pPr>
            <a:endParaRPr lang="zh-CN" altLang="en-US" b="0" dirty="0">
              <a:solidFill>
                <a:srgbClr val="CC3300"/>
              </a:solidFill>
              <a:ea typeface="黑体" panose="02010609060101010101" pitchFamily="2" charset="-122"/>
            </a:endParaRPr>
          </a:p>
          <a:p>
            <a:pPr>
              <a:buNone/>
            </a:pPr>
            <a:r>
              <a:rPr lang="zh-CN" altLang="en-US" b="0" dirty="0">
                <a:solidFill>
                  <a:srgbClr val="CC3300"/>
                </a:solidFill>
                <a:latin typeface="华文隶书" panose="02010800040101010101" pitchFamily="2" charset="-122"/>
                <a:ea typeface="华文隶书" panose="02010800040101010101" pitchFamily="2" charset="-122"/>
              </a:rPr>
              <a:t>   </a:t>
            </a:r>
            <a:endParaRPr lang="zh-CN" altLang="en-US" dirty="0">
              <a:solidFill>
                <a:srgbClr val="CC3300"/>
              </a:solidFill>
              <a:latin typeface="华文隶书" panose="02010800040101010101" pitchFamily="2" charset="-122"/>
              <a:ea typeface="华文隶书" panose="02010800040101010101" pitchFamily="2" charset="-122"/>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392193"/>
          <p:cNvSpPr>
            <a:spLocks noGrp="1"/>
          </p:cNvSpPr>
          <p:nvPr>
            <p:ph type="title"/>
          </p:nvPr>
        </p:nvSpPr>
        <p:spPr>
          <a:ln/>
        </p:spPr>
        <p:txBody>
          <a:bodyPr anchor="ctr"/>
          <a:lstStyle/>
          <a:p>
            <a:r>
              <a:rPr lang="zh-CN" altLang="en-US" dirty="0"/>
              <a:t>任务</a:t>
            </a:r>
            <a:r>
              <a:rPr lang="en-US" altLang="zh-CN" dirty="0"/>
              <a:t>1</a:t>
            </a:r>
            <a:r>
              <a:rPr lang="zh-CN" altLang="en-US" dirty="0"/>
              <a:t>   整流电路</a:t>
            </a:r>
          </a:p>
        </p:txBody>
      </p:sp>
      <p:sp>
        <p:nvSpPr>
          <p:cNvPr id="15362" name="文本占位符 392194"/>
          <p:cNvSpPr>
            <a:spLocks noGrp="1"/>
          </p:cNvSpPr>
          <p:nvPr>
            <p:ph idx="1"/>
          </p:nvPr>
        </p:nvSpPr>
        <p:spPr>
          <a:ln/>
        </p:spPr>
        <p:txBody>
          <a:bodyPr anchor="t"/>
          <a:lstStyle/>
          <a:p>
            <a:pPr>
              <a:buNone/>
            </a:pPr>
            <a:r>
              <a:rPr lang="en-US" altLang="zh-CN"/>
              <a:t>【</a:t>
            </a:r>
            <a:r>
              <a:rPr lang="zh-CN" altLang="en-US" dirty="0"/>
              <a:t>学习目标</a:t>
            </a:r>
            <a:r>
              <a:rPr lang="en-US" altLang="zh-CN"/>
              <a:t>】</a:t>
            </a:r>
          </a:p>
          <a:p>
            <a:pPr>
              <a:buNone/>
            </a:pPr>
            <a:r>
              <a:rPr lang="zh-CN" sz="2000"/>
              <a:t>1、理解整流的概念；</a:t>
            </a:r>
          </a:p>
          <a:p>
            <a:pPr>
              <a:buNone/>
            </a:pPr>
            <a:r>
              <a:rPr lang="zh-CN" sz="2000"/>
              <a:t>2、理解整流电路的工作原理及不同类型的整流电路的优缺点；</a:t>
            </a:r>
          </a:p>
          <a:p>
            <a:pPr>
              <a:buNone/>
            </a:pPr>
            <a:r>
              <a:rPr lang="zh-CN" sz="2000"/>
              <a:t>3、能分析负载上电压的波形，正确计算电压、电流平均值；</a:t>
            </a:r>
          </a:p>
          <a:p>
            <a:pPr>
              <a:buNone/>
            </a:pPr>
            <a:r>
              <a:rPr lang="zh-CN" sz="2000"/>
              <a:t>4、能分析二极管截止时所承受的最高反向电压；</a:t>
            </a:r>
          </a:p>
          <a:p>
            <a:pPr>
              <a:buNone/>
            </a:pPr>
            <a:r>
              <a:rPr lang="zh-CN" sz="2000"/>
              <a:t>5、掌握整流桥的分类与作用</a:t>
            </a:r>
          </a:p>
          <a:p>
            <a:pPr>
              <a:buNone/>
            </a:pPr>
            <a:r>
              <a:rPr lang="en-US" altLang="zh-CN"/>
              <a:t>【</a:t>
            </a:r>
            <a:r>
              <a:rPr lang="zh-CN" altLang="en-US" dirty="0"/>
              <a:t>重点难点</a:t>
            </a:r>
            <a:r>
              <a:rPr lang="en-US" altLang="zh-CN"/>
              <a:t>】</a:t>
            </a:r>
          </a:p>
          <a:p>
            <a:pPr>
              <a:buNone/>
            </a:pPr>
            <a:r>
              <a:rPr lang="zh-CN" altLang="en-US" sz="2000" dirty="0"/>
              <a:t> 重点：半波和桥式整流电路工作原理理解和掌握它们的工作特点</a:t>
            </a:r>
          </a:p>
          <a:p>
            <a:pPr>
              <a:buNone/>
            </a:pPr>
            <a:r>
              <a:rPr lang="zh-CN" altLang="en-US" sz="2000" dirty="0"/>
              <a:t> 难点：整流电路负载上的电压波形与计算结果的对应关系。</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395265"/>
          <p:cNvSpPr>
            <a:spLocks noGrp="1"/>
          </p:cNvSpPr>
          <p:nvPr>
            <p:ph type="title"/>
          </p:nvPr>
        </p:nvSpPr>
        <p:spPr>
          <a:ln/>
        </p:spPr>
        <p:txBody>
          <a:bodyPr anchor="ctr"/>
          <a:lstStyle/>
          <a:p>
            <a:r>
              <a:rPr lang="zh-CN" altLang="en-US" dirty="0">
                <a:latin typeface="宋体" panose="02010600030101010101" pitchFamily="2" charset="-122"/>
              </a:rPr>
              <a:t>一、单相半波整流</a:t>
            </a:r>
          </a:p>
        </p:txBody>
      </p:sp>
      <p:sp>
        <p:nvSpPr>
          <p:cNvPr id="16386" name="矩形 395270"/>
          <p:cNvSpPr/>
          <p:nvPr/>
        </p:nvSpPr>
        <p:spPr>
          <a:xfrm>
            <a:off x="0" y="2881313"/>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sp>
        <p:nvSpPr>
          <p:cNvPr id="16387" name="矩形 395272"/>
          <p:cNvSpPr/>
          <p:nvPr/>
        </p:nvSpPr>
        <p:spPr>
          <a:xfrm>
            <a:off x="457200" y="1524000"/>
            <a:ext cx="1971675" cy="604838"/>
          </a:xfrm>
          <a:prstGeom prst="rect">
            <a:avLst/>
          </a:prstGeom>
          <a:noFill/>
          <a:ln w="9525">
            <a:noFill/>
          </a:ln>
        </p:spPr>
        <p:txBody>
          <a:bodyPr wrap="none" anchor="t">
            <a:spAutoFit/>
          </a:bodyPr>
          <a:lstStyle/>
          <a:p>
            <a:pPr algn="ctr"/>
            <a:r>
              <a:rPr lang="zh-CN" altLang="en-US" sz="2800" dirty="0">
                <a:solidFill>
                  <a:srgbClr val="000099"/>
                </a:solidFill>
                <a:latin typeface="楷体_GB2312" pitchFamily="49" charset="-122"/>
                <a:ea typeface="楷体_GB2312" pitchFamily="49" charset="-122"/>
              </a:rPr>
              <a:t>1.电路组成</a:t>
            </a:r>
          </a:p>
        </p:txBody>
      </p:sp>
      <p:sp>
        <p:nvSpPr>
          <p:cNvPr id="16388" name="矩形 395274"/>
          <p:cNvSpPr/>
          <p:nvPr/>
        </p:nvSpPr>
        <p:spPr>
          <a:xfrm>
            <a:off x="2933700" y="2771775"/>
            <a:ext cx="9144000" cy="0"/>
          </a:xfrm>
          <a:prstGeom prst="rect">
            <a:avLst/>
          </a:prstGeom>
          <a:noFill/>
          <a:ln w="9525">
            <a:noFill/>
          </a:ln>
        </p:spPr>
        <p:txBody>
          <a:bodyPr anchor="t"/>
          <a:lstStyle/>
          <a:p>
            <a:pPr algn="ctr"/>
            <a:endParaRPr lang="zh-CN" altLang="en-US">
              <a:latin typeface="Arial" panose="020B0604020202020204" pitchFamily="34" charset="0"/>
              <a:ea typeface="楷体_GB2312" pitchFamily="49" charset="-122"/>
            </a:endParaRPr>
          </a:p>
        </p:txBody>
      </p:sp>
      <p:graphicFrame>
        <p:nvGraphicFramePr>
          <p:cNvPr id="16389" name="对象 395273"/>
          <p:cNvGraphicFramePr/>
          <p:nvPr/>
        </p:nvGraphicFramePr>
        <p:xfrm>
          <a:off x="1219200" y="2362200"/>
          <a:ext cx="6019800" cy="2416175"/>
        </p:xfrm>
        <a:graphic>
          <a:graphicData uri="http://schemas.openxmlformats.org/presentationml/2006/ole">
            <mc:AlternateContent xmlns:mc="http://schemas.openxmlformats.org/markup-compatibility/2006">
              <mc:Choice xmlns:v="urn:schemas-microsoft-com:vml" Requires="v">
                <p:oleObj spid="_x0000_s7170" r:id="rId3" imgW="3276600" imgH="1314450" progId="Paint.Picture">
                  <p:embed/>
                </p:oleObj>
              </mc:Choice>
              <mc:Fallback>
                <p:oleObj r:id="rId3" imgW="3276600" imgH="1314450" progId="Paint.Picture">
                  <p:embed/>
                  <p:pic>
                    <p:nvPicPr>
                      <p:cNvPr id="0" name="图片 3080"/>
                      <p:cNvPicPr/>
                      <p:nvPr/>
                    </p:nvPicPr>
                    <p:blipFill>
                      <a:blip r:embed="rId4"/>
                      <a:stretch>
                        <a:fillRect/>
                      </a:stretch>
                    </p:blipFill>
                    <p:spPr>
                      <a:xfrm>
                        <a:off x="1219200" y="2362200"/>
                        <a:ext cx="6019800" cy="2416175"/>
                      </a:xfrm>
                      <a:prstGeom prst="rect">
                        <a:avLst/>
                      </a:prstGeom>
                      <a:noFill/>
                      <a:ln w="38100">
                        <a:noFill/>
                        <a:miter/>
                      </a:ln>
                    </p:spPr>
                  </p:pic>
                </p:oleObj>
              </mc:Fallback>
            </mc:AlternateContent>
          </a:graphicData>
        </a:graphic>
      </p:graphicFrame>
      <p:sp>
        <p:nvSpPr>
          <p:cNvPr id="16390" name="矩形 395275"/>
          <p:cNvSpPr/>
          <p:nvPr/>
        </p:nvSpPr>
        <p:spPr>
          <a:xfrm>
            <a:off x="2971800" y="5029200"/>
            <a:ext cx="2286000" cy="396875"/>
          </a:xfrm>
          <a:prstGeom prst="rect">
            <a:avLst/>
          </a:prstGeom>
          <a:noFill/>
          <a:ln w="9525">
            <a:noFill/>
          </a:ln>
        </p:spPr>
        <p:txBody>
          <a:bodyPr anchor="t">
            <a:spAutoFit/>
          </a:bodyPr>
          <a:lstStyle/>
          <a:p>
            <a:pPr>
              <a:lnSpc>
                <a:spcPct val="100000"/>
              </a:lnSpc>
            </a:pPr>
            <a:r>
              <a:rPr lang="zh-CN" altLang="en-US" b="0" dirty="0">
                <a:latin typeface="宋体" panose="02010600030101010101" pitchFamily="2" charset="-122"/>
                <a:ea typeface="宋体" panose="02010600030101010101" pitchFamily="2" charset="-122"/>
              </a:rPr>
              <a:t>单相半波整流电路</a:t>
            </a:r>
            <a:r>
              <a:rPr lang="zh-CN" altLang="en-US" sz="1100" b="0" dirty="0">
                <a:latin typeface="Arial" panose="020B0604020202020204" pitchFamily="34" charset="0"/>
                <a:ea typeface="楷体_GB2312" pitchFamily="49" charset="-122"/>
              </a:rPr>
              <a:t> </a:t>
            </a:r>
            <a:endParaRPr lang="zh-CN" altLang="en-US" sz="2400" b="0" dirty="0">
              <a:latin typeface="Times New Roman" panose="02020603050405020304" pitchFamily="18" charset="0"/>
              <a:ea typeface="宋体" panose="02010600030101010101" pitchFamily="2" charset="-122"/>
            </a:endParaRPr>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标题 393217"/>
          <p:cNvSpPr>
            <a:spLocks noGrp="1"/>
          </p:cNvSpPr>
          <p:nvPr>
            <p:ph type="title"/>
          </p:nvPr>
        </p:nvSpPr>
        <p:spPr>
          <a:xfrm>
            <a:off x="1403350" y="260350"/>
            <a:ext cx="7210425" cy="1143000"/>
          </a:xfrm>
          <a:ln/>
        </p:spPr>
        <p:txBody>
          <a:bodyPr anchor="ctr"/>
          <a:lstStyle/>
          <a:p>
            <a:r>
              <a:rPr lang="zh-CN" altLang="en-US" dirty="0">
                <a:latin typeface="宋体" panose="02010600030101010101" pitchFamily="2" charset="-122"/>
              </a:rPr>
              <a:t>单相半波整流</a:t>
            </a:r>
          </a:p>
        </p:txBody>
      </p:sp>
      <p:sp>
        <p:nvSpPr>
          <p:cNvPr id="17410" name="文本框 393219"/>
          <p:cNvSpPr txBox="1"/>
          <p:nvPr/>
        </p:nvSpPr>
        <p:spPr>
          <a:xfrm>
            <a:off x="900113" y="2276475"/>
            <a:ext cx="7488237" cy="2143125"/>
          </a:xfrm>
          <a:prstGeom prst="rect">
            <a:avLst/>
          </a:prstGeom>
          <a:noFill/>
          <a:ln w="9525">
            <a:noFill/>
          </a:ln>
        </p:spPr>
        <p:txBody>
          <a:bodyPr anchor="t">
            <a:spAutoFit/>
          </a:bodyPr>
          <a:lstStyle/>
          <a:p>
            <a:pPr>
              <a:buClr>
                <a:schemeClr val="tx1"/>
              </a:buClr>
              <a:buFont typeface="Wingdings" panose="05000000000000000000" pitchFamily="2" charset="2"/>
              <a:buChar char="Ø"/>
            </a:pPr>
            <a:r>
              <a:rPr lang="zh-CN" altLang="en-US" sz="2800" b="0">
                <a:latin typeface="宋体" panose="02010600030101010101" pitchFamily="2" charset="-122"/>
                <a:ea typeface="宋体" panose="02010600030101010101" pitchFamily="2" charset="-122"/>
              </a:rPr>
              <a:t>当</a:t>
            </a:r>
            <a:r>
              <a:rPr lang="en-US" altLang="zh-CN" sz="2800" b="0" i="1">
                <a:latin typeface="Times New Roman" panose="02020603050405020304" pitchFamily="18" charset="0"/>
                <a:ea typeface="宋体" panose="02010600030101010101" pitchFamily="2" charset="-122"/>
              </a:rPr>
              <a:t>u</a:t>
            </a:r>
            <a:r>
              <a:rPr lang="en-US" altLang="zh-CN" sz="2800" b="0" baseline="-30000">
                <a:latin typeface="Times New Roman" panose="02020603050405020304" pitchFamily="18" charset="0"/>
                <a:ea typeface="宋体" panose="02010600030101010101" pitchFamily="2" charset="-122"/>
              </a:rPr>
              <a:t>2</a:t>
            </a:r>
            <a:r>
              <a:rPr lang="zh-CN" altLang="en-US" sz="2800" b="0" dirty="0">
                <a:latin typeface="宋体" panose="02010600030101010101" pitchFamily="2" charset="-122"/>
                <a:ea typeface="宋体" panose="02010600030101010101" pitchFamily="2" charset="-122"/>
              </a:rPr>
              <a:t>为正半周时，</a:t>
            </a:r>
            <a:r>
              <a:rPr lang="en-US" altLang="zh-CN" sz="2800" b="0">
                <a:latin typeface="Times New Roman" panose="02020603050405020304" pitchFamily="18" charset="0"/>
                <a:ea typeface="宋体" panose="02010600030101010101" pitchFamily="2" charset="-122"/>
              </a:rPr>
              <a:t>a</a:t>
            </a:r>
            <a:r>
              <a:rPr lang="zh-CN" altLang="en-US" sz="2800" b="0" dirty="0">
                <a:latin typeface="宋体" panose="02010600030101010101" pitchFamily="2" charset="-122"/>
                <a:ea typeface="宋体" panose="02010600030101010101" pitchFamily="2" charset="-122"/>
              </a:rPr>
              <a:t>端为正</a:t>
            </a:r>
            <a:r>
              <a:rPr lang="en-US" altLang="zh-CN" sz="2800" b="0">
                <a:latin typeface="Times New Roman" panose="02020603050405020304" pitchFamily="18" charset="0"/>
                <a:ea typeface="宋体" panose="02010600030101010101" pitchFamily="2" charset="-122"/>
              </a:rPr>
              <a:t>b</a:t>
            </a:r>
            <a:r>
              <a:rPr lang="zh-CN" altLang="en-US" sz="2800" b="0" dirty="0">
                <a:latin typeface="宋体" panose="02010600030101010101" pitchFamily="2" charset="-122"/>
                <a:ea typeface="宋体" panose="02010600030101010101" pitchFamily="2" charset="-122"/>
              </a:rPr>
              <a:t>端为负，</a:t>
            </a:r>
            <a:r>
              <a:rPr lang="en-US" altLang="zh-CN" sz="2800" b="0">
                <a:latin typeface="Times New Roman" panose="02020603050405020304" pitchFamily="18" charset="0"/>
                <a:ea typeface="宋体" panose="02010600030101010101" pitchFamily="2" charset="-122"/>
              </a:rPr>
              <a:t>VD</a:t>
            </a:r>
            <a:r>
              <a:rPr lang="zh-CN" altLang="en-US" sz="2800" b="0" dirty="0">
                <a:latin typeface="宋体" panose="02010600030101010101" pitchFamily="2" charset="-122"/>
                <a:ea typeface="宋体" panose="02010600030101010101" pitchFamily="2" charset="-122"/>
              </a:rPr>
              <a:t>正向导通，则</a:t>
            </a:r>
            <a:r>
              <a:rPr lang="en-US" altLang="zh-CN" sz="2800" b="0" i="1">
                <a:latin typeface="Times New Roman" panose="02020603050405020304" pitchFamily="18" charset="0"/>
                <a:ea typeface="宋体" panose="02010600030101010101" pitchFamily="2" charset="-122"/>
              </a:rPr>
              <a:t>u</a:t>
            </a:r>
            <a:r>
              <a:rPr lang="en-US" altLang="zh-CN" sz="2800" b="0" baseline="-30000">
                <a:latin typeface="Times New Roman" panose="02020603050405020304" pitchFamily="18" charset="0"/>
                <a:ea typeface="宋体" panose="02010600030101010101" pitchFamily="2" charset="-122"/>
              </a:rPr>
              <a:t>0</a:t>
            </a:r>
            <a:r>
              <a:rPr lang="en-US" altLang="zh-CN" sz="2800" b="0">
                <a:latin typeface="宋体" panose="02010600030101010101" pitchFamily="2" charset="-122"/>
                <a:ea typeface="宋体" panose="02010600030101010101" pitchFamily="2" charset="-122"/>
              </a:rPr>
              <a:t>＝</a:t>
            </a:r>
            <a:r>
              <a:rPr lang="en-US" altLang="zh-CN" sz="2800" b="0" i="1">
                <a:latin typeface="Times New Roman" panose="02020603050405020304" pitchFamily="18" charset="0"/>
                <a:ea typeface="宋体" panose="02010600030101010101" pitchFamily="2" charset="-122"/>
              </a:rPr>
              <a:t>u</a:t>
            </a:r>
            <a:r>
              <a:rPr lang="en-US" altLang="zh-CN" sz="2800" b="0" baseline="-30000">
                <a:latin typeface="Times New Roman" panose="02020603050405020304" pitchFamily="18" charset="0"/>
                <a:ea typeface="宋体" panose="02010600030101010101" pitchFamily="2" charset="-122"/>
              </a:rPr>
              <a:t>2</a:t>
            </a:r>
            <a:r>
              <a:rPr lang="en-US" altLang="zh-CN" sz="2800" b="0">
                <a:latin typeface="宋体" panose="02010600030101010101" pitchFamily="2" charset="-122"/>
                <a:ea typeface="宋体" panose="02010600030101010101" pitchFamily="2" charset="-122"/>
              </a:rPr>
              <a:t>；</a:t>
            </a:r>
          </a:p>
          <a:p>
            <a:pPr>
              <a:buClr>
                <a:schemeClr val="tx1"/>
              </a:buClr>
              <a:buFont typeface="Wingdings" panose="05000000000000000000" pitchFamily="2" charset="2"/>
              <a:buChar char="Ø"/>
            </a:pPr>
            <a:r>
              <a:rPr lang="zh-CN" altLang="en-US" sz="2800" b="0">
                <a:latin typeface="宋体" panose="02010600030101010101" pitchFamily="2" charset="-122"/>
                <a:ea typeface="宋体" panose="02010600030101010101" pitchFamily="2" charset="-122"/>
              </a:rPr>
              <a:t>当</a:t>
            </a:r>
            <a:r>
              <a:rPr lang="en-US" altLang="zh-CN" sz="2800" b="0" i="1">
                <a:latin typeface="Times New Roman" panose="02020603050405020304" pitchFamily="18" charset="0"/>
                <a:ea typeface="宋体" panose="02010600030101010101" pitchFamily="2" charset="-122"/>
              </a:rPr>
              <a:t>u</a:t>
            </a:r>
            <a:r>
              <a:rPr lang="en-US" altLang="zh-CN" sz="2800" b="0" baseline="-30000">
                <a:latin typeface="Times New Roman" panose="02020603050405020304" pitchFamily="18" charset="0"/>
                <a:ea typeface="宋体" panose="02010600030101010101" pitchFamily="2" charset="-122"/>
              </a:rPr>
              <a:t>2</a:t>
            </a:r>
            <a:r>
              <a:rPr lang="zh-CN" altLang="en-US" sz="2800" b="0" dirty="0">
                <a:latin typeface="宋体" panose="02010600030101010101" pitchFamily="2" charset="-122"/>
                <a:ea typeface="宋体" panose="02010600030101010101" pitchFamily="2" charset="-122"/>
              </a:rPr>
              <a:t>为负半周时，</a:t>
            </a:r>
            <a:r>
              <a:rPr lang="en-US" altLang="zh-CN" sz="2800" b="0">
                <a:latin typeface="Times New Roman" panose="02020603050405020304" pitchFamily="18" charset="0"/>
                <a:ea typeface="宋体" panose="02010600030101010101" pitchFamily="2" charset="-122"/>
              </a:rPr>
              <a:t>b</a:t>
            </a:r>
            <a:r>
              <a:rPr lang="zh-CN" altLang="en-US" sz="2800" b="0" dirty="0">
                <a:latin typeface="宋体" panose="02010600030101010101" pitchFamily="2" charset="-122"/>
                <a:ea typeface="宋体" panose="02010600030101010101" pitchFamily="2" charset="-122"/>
              </a:rPr>
              <a:t>端为正</a:t>
            </a:r>
            <a:r>
              <a:rPr lang="en-US" altLang="zh-CN" sz="2800" b="0">
                <a:latin typeface="Times New Roman" panose="02020603050405020304" pitchFamily="18" charset="0"/>
                <a:ea typeface="宋体" panose="02010600030101010101" pitchFamily="2" charset="-122"/>
              </a:rPr>
              <a:t>a</a:t>
            </a:r>
            <a:r>
              <a:rPr lang="zh-CN" altLang="en-US" sz="2800" b="0" dirty="0">
                <a:latin typeface="宋体" panose="02010600030101010101" pitchFamily="2" charset="-122"/>
                <a:ea typeface="宋体" panose="02010600030101010101" pitchFamily="2" charset="-122"/>
              </a:rPr>
              <a:t>端为负，</a:t>
            </a:r>
            <a:r>
              <a:rPr lang="en-US" altLang="zh-CN" sz="2800" b="0">
                <a:latin typeface="Times New Roman" panose="02020603050405020304" pitchFamily="18" charset="0"/>
                <a:ea typeface="宋体" panose="02010600030101010101" pitchFamily="2" charset="-122"/>
              </a:rPr>
              <a:t>VD</a:t>
            </a:r>
            <a:r>
              <a:rPr lang="zh-CN" altLang="en-US" sz="2800" b="0" dirty="0">
                <a:latin typeface="宋体" panose="02010600030101010101" pitchFamily="2" charset="-122"/>
                <a:ea typeface="宋体" panose="02010600030101010101" pitchFamily="2" charset="-122"/>
              </a:rPr>
              <a:t>反向截止，则</a:t>
            </a:r>
            <a:r>
              <a:rPr lang="en-US" altLang="zh-CN" sz="2800" b="0" i="1">
                <a:latin typeface="Times New Roman" panose="02020603050405020304" pitchFamily="18" charset="0"/>
                <a:ea typeface="宋体" panose="02010600030101010101" pitchFamily="2" charset="-122"/>
              </a:rPr>
              <a:t>u</a:t>
            </a:r>
            <a:r>
              <a:rPr lang="en-US" altLang="zh-CN" sz="2800" b="0" baseline="-30000">
                <a:latin typeface="Times New Roman" panose="02020603050405020304" pitchFamily="18" charset="0"/>
                <a:ea typeface="宋体" panose="02010600030101010101" pitchFamily="2" charset="-122"/>
              </a:rPr>
              <a:t>0</a:t>
            </a:r>
            <a:r>
              <a:rPr lang="en-US" altLang="zh-CN" sz="2800" b="0">
                <a:latin typeface="Times New Roman" panose="02020603050405020304" pitchFamily="18" charset="0"/>
                <a:ea typeface="宋体" panose="02010600030101010101" pitchFamily="2" charset="-122"/>
              </a:rPr>
              <a:t>=0</a:t>
            </a:r>
            <a:endParaRPr lang="zh-CN" altLang="en-US" sz="2400" b="0">
              <a:latin typeface="Arial" panose="020B0604020202020204" pitchFamily="34" charset="0"/>
              <a:ea typeface="宋体" panose="02010600030101010101" pitchFamily="2" charset="-122"/>
            </a:endParaRPr>
          </a:p>
        </p:txBody>
      </p:sp>
      <p:pic>
        <p:nvPicPr>
          <p:cNvPr id="17411" name="图片 393220" descr="dhjx"/>
          <p:cNvPicPr>
            <a:picLocks noChangeAspect="1"/>
          </p:cNvPicPr>
          <p:nvPr/>
        </p:nvPicPr>
        <p:blipFill>
          <a:blip r:embed="rId3"/>
          <a:stretch>
            <a:fillRect/>
          </a:stretch>
        </p:blipFill>
        <p:spPr>
          <a:xfrm>
            <a:off x="900113" y="5157788"/>
            <a:ext cx="800100" cy="828675"/>
          </a:xfrm>
          <a:prstGeom prst="rect">
            <a:avLst/>
          </a:prstGeom>
          <a:noFill/>
          <a:ln w="9525">
            <a:noFill/>
          </a:ln>
        </p:spPr>
      </p:pic>
      <p:sp>
        <p:nvSpPr>
          <p:cNvPr id="17412" name="矩形 393223"/>
          <p:cNvSpPr/>
          <p:nvPr/>
        </p:nvSpPr>
        <p:spPr>
          <a:xfrm>
            <a:off x="330200" y="1308100"/>
            <a:ext cx="2225675" cy="676275"/>
          </a:xfrm>
          <a:prstGeom prst="rect">
            <a:avLst/>
          </a:prstGeom>
          <a:noFill/>
          <a:ln w="9525">
            <a:noFill/>
          </a:ln>
        </p:spPr>
        <p:txBody>
          <a:bodyPr wrap="none" anchor="t">
            <a:spAutoFit/>
          </a:bodyPr>
          <a:lstStyle/>
          <a:p>
            <a:pPr algn="ctr"/>
            <a:r>
              <a:rPr lang="zh-CN" altLang="en-US" sz="3200" dirty="0">
                <a:solidFill>
                  <a:srgbClr val="000099"/>
                </a:solidFill>
                <a:latin typeface="楷体_GB2312" pitchFamily="49" charset="-122"/>
                <a:ea typeface="楷体_GB2312" pitchFamily="49" charset="-122"/>
              </a:rPr>
              <a:t>2.工作原理</a:t>
            </a:r>
            <a:endParaRPr lang="en-US" altLang="zh-CN" sz="3200">
              <a:solidFill>
                <a:srgbClr val="000099"/>
              </a:solidFill>
              <a:latin typeface="楷体_GB2312" pitchFamily="49" charset="-122"/>
            </a:endParaRPr>
          </a:p>
        </p:txBody>
      </p:sp>
      <p:sp>
        <p:nvSpPr>
          <p:cNvPr id="17413" name="矩形 393224"/>
          <p:cNvSpPr/>
          <p:nvPr/>
        </p:nvSpPr>
        <p:spPr>
          <a:xfrm>
            <a:off x="1828800" y="5257800"/>
            <a:ext cx="4451350" cy="530225"/>
          </a:xfrm>
          <a:prstGeom prst="rect">
            <a:avLst/>
          </a:prstGeom>
          <a:noFill/>
          <a:ln w="9525">
            <a:noFill/>
          </a:ln>
        </p:spPr>
        <p:txBody>
          <a:bodyPr wrap="none" anchor="t">
            <a:spAutoFit/>
          </a:bodyPr>
          <a:lstStyle/>
          <a:p>
            <a:pPr algn="ct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动画演示</a:t>
            </a:r>
            <a:r>
              <a:rPr lang="en-US" altLang="zh-CN" sz="2400" b="0">
                <a:latin typeface="华文隶书" panose="02010800040101010101" pitchFamily="2" charset="-122"/>
                <a:ea typeface="华文隶书" panose="02010800040101010101" pitchFamily="2" charset="-122"/>
              </a:rPr>
              <a:t>]</a:t>
            </a:r>
            <a:r>
              <a:rPr lang="zh-CN" altLang="en-US" sz="2400" b="0" dirty="0">
                <a:latin typeface="华文隶书" panose="02010800040101010101" pitchFamily="2" charset="-122"/>
                <a:ea typeface="华文隶书" panose="02010800040101010101" pitchFamily="2" charset="-122"/>
              </a:rPr>
              <a:t>：</a:t>
            </a:r>
            <a:r>
              <a:rPr lang="zh-CN" altLang="en-US" sz="2400" b="0" dirty="0">
                <a:latin typeface="隶书" panose="02010509060101010101" pitchFamily="49" charset="-122"/>
                <a:ea typeface="隶书" panose="02010509060101010101" pitchFamily="49" charset="-122"/>
              </a:rPr>
              <a:t>单相半波整流电路</a:t>
            </a:r>
          </a:p>
        </p:txBody>
      </p:sp>
    </p:spTree>
  </p:cSld>
  <p:clrMapOvr>
    <a:masterClrMapping/>
  </p:clrMapOvr>
  <p:transition>
    <p:fade/>
  </p:transition>
</p:sld>
</file>

<file path=ppt/theme/theme1.xml><?xml version="1.0" encoding="utf-8"?>
<a:theme xmlns:a="http://schemas.openxmlformats.org/drawingml/2006/main" name="电工电子教案编写样例">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边条">
  <a:themeElements>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000000"/>
      </a:folHlink>
    </a:clrScheme>
    <a:fontScheme name="">
      <a:majorFont>
        <a:latin typeface="Arial"/>
        <a:ea typeface="黑体"/>
        <a:cs typeface=""/>
      </a:majorFont>
      <a:minorFont>
        <a:latin typeface="Arial"/>
        <a:ea typeface="楷体_GB2312"/>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1_电工电子教案编写样例">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1_边条">
  <a:themeElements>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000000"/>
      </a:folHlink>
    </a:clrScheme>
    <a:fontScheme name="">
      <a:majorFont>
        <a:latin typeface="Arial"/>
        <a:ea typeface="黑体"/>
        <a:cs typeface=""/>
      </a:majorFont>
      <a:minorFont>
        <a:latin typeface="Arial"/>
        <a:ea typeface="楷体_GB2312"/>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5.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6.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电工电子教案编写样例</Template>
  <TotalTime>0</TotalTime>
  <Words>1885</Words>
  <Application>Microsoft Office PowerPoint</Application>
  <PresentationFormat>全屏显示(4:3)</PresentationFormat>
  <Paragraphs>242</Paragraphs>
  <Slides>41</Slides>
  <Notes>21</Notes>
  <HiddenSlides>0</HiddenSlides>
  <MMClips>0</MMClips>
  <ScaleCrop>false</ScaleCrop>
  <HeadingPairs>
    <vt:vector size="6" baseType="variant">
      <vt:variant>
        <vt:lpstr>主题</vt:lpstr>
      </vt:variant>
      <vt:variant>
        <vt:i4>4</vt:i4>
      </vt:variant>
      <vt:variant>
        <vt:lpstr>嵌入 OLE 服务器</vt:lpstr>
      </vt:variant>
      <vt:variant>
        <vt:i4>3</vt:i4>
      </vt:variant>
      <vt:variant>
        <vt:lpstr>幻灯片标题</vt:lpstr>
      </vt:variant>
      <vt:variant>
        <vt:i4>41</vt:i4>
      </vt:variant>
    </vt:vector>
  </HeadingPairs>
  <TitlesOfParts>
    <vt:vector size="48" baseType="lpstr">
      <vt:lpstr>电工电子教案编写样例</vt:lpstr>
      <vt:lpstr>边条</vt:lpstr>
      <vt:lpstr>1_电工电子教案编写样例</vt:lpstr>
      <vt:lpstr>1_边条</vt:lpstr>
      <vt:lpstr>Microsoft Word Picture</vt:lpstr>
      <vt:lpstr>Bitmap Image</vt:lpstr>
      <vt:lpstr>Equation.DSMT4</vt:lpstr>
      <vt:lpstr>PowerPoint 演示文稿</vt:lpstr>
      <vt:lpstr>PowerPoint 演示文稿</vt:lpstr>
      <vt:lpstr>PowerPoint 演示文稿</vt:lpstr>
      <vt:lpstr>稳压电源的电路组成</vt:lpstr>
      <vt:lpstr>PowerPoint 演示文稿</vt:lpstr>
      <vt:lpstr>PowerPoint 演示文稿</vt:lpstr>
      <vt:lpstr>任务1   整流电路</vt:lpstr>
      <vt:lpstr>一、单相半波整流</vt:lpstr>
      <vt:lpstr>单相半波整流</vt:lpstr>
      <vt:lpstr>单相半波整流</vt:lpstr>
      <vt:lpstr>二、单相桥式整流</vt:lpstr>
      <vt:lpstr>单相桥式整流</vt:lpstr>
      <vt:lpstr>单相桥式整流</vt:lpstr>
      <vt:lpstr>三、整流桥</vt:lpstr>
      <vt:lpstr>三、整流桥</vt:lpstr>
      <vt:lpstr>三、整流桥</vt:lpstr>
      <vt:lpstr>PowerPoint 演示文稿</vt:lpstr>
      <vt:lpstr>PowerPoint 演示文稿</vt:lpstr>
      <vt:lpstr>PowerPoint 演示文稿</vt:lpstr>
      <vt:lpstr>PowerPoint 演示文稿</vt:lpstr>
      <vt:lpstr>PowerPoint 演示文稿</vt:lpstr>
      <vt:lpstr>任务2   认识滤波电路</vt:lpstr>
      <vt:lpstr>一、电容滤波</vt:lpstr>
      <vt:lpstr>电容滤波</vt:lpstr>
      <vt:lpstr>电容滤波</vt:lpstr>
      <vt:lpstr>电容滤波</vt:lpstr>
      <vt:lpstr>二、电感滤波</vt:lpstr>
      <vt:lpstr>三、复式滤波</vt:lpstr>
      <vt:lpstr>PowerPoint 演示文稿</vt:lpstr>
      <vt:lpstr>PowerPoint 演示文稿</vt:lpstr>
      <vt:lpstr>PowerPoint 演示文稿</vt:lpstr>
      <vt:lpstr>任务3   认识稳压电路</vt:lpstr>
      <vt:lpstr>一、并联型稳压电路</vt:lpstr>
      <vt:lpstr>并联型稳压电路</vt:lpstr>
      <vt:lpstr>二、串联型稳压电路</vt:lpstr>
      <vt:lpstr>串联型稳压电路</vt:lpstr>
      <vt:lpstr>三、集成稳压器</vt:lpstr>
      <vt:lpstr>三、集成稳压器</vt:lpstr>
      <vt:lpstr>三、集成稳压器</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acer</dc:creator>
  <cp:lastModifiedBy>信息工程学校</cp:lastModifiedBy>
  <cp:revision>34</cp:revision>
  <dcterms:created xsi:type="dcterms:W3CDTF">2007-01-27T06:58:00Z</dcterms:created>
  <dcterms:modified xsi:type="dcterms:W3CDTF">2017-12-18T07:44:40Z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2052-10.1.0.6877</vt:lpwstr>
  </property>
</Properties>
</file>